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18.bin" ContentType="image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8"/>
  </p:notesMasterIdLst>
  <p:sldIdLst>
    <p:sldId id="361" r:id="rId3"/>
    <p:sldId id="446" r:id="rId4"/>
    <p:sldId id="535" r:id="rId5"/>
    <p:sldId id="590" r:id="rId6"/>
    <p:sldId id="587" r:id="rId7"/>
    <p:sldId id="572" r:id="rId8"/>
    <p:sldId id="573" r:id="rId9"/>
    <p:sldId id="385" r:id="rId10"/>
    <p:sldId id="275" r:id="rId11"/>
    <p:sldId id="588" r:id="rId12"/>
    <p:sldId id="574" r:id="rId13"/>
    <p:sldId id="575" r:id="rId14"/>
    <p:sldId id="576" r:id="rId15"/>
    <p:sldId id="577" r:id="rId16"/>
    <p:sldId id="578" r:id="rId17"/>
    <p:sldId id="579" r:id="rId18"/>
    <p:sldId id="580" r:id="rId19"/>
    <p:sldId id="525" r:id="rId20"/>
    <p:sldId id="399" r:id="rId21"/>
    <p:sldId id="401" r:id="rId22"/>
    <p:sldId id="581" r:id="rId23"/>
    <p:sldId id="549" r:id="rId24"/>
    <p:sldId id="540" r:id="rId25"/>
    <p:sldId id="582" r:id="rId26"/>
    <p:sldId id="538" r:id="rId2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-81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B859F8-A9D0-4612-9D0D-946A5729445B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E264859-132C-4887-868B-051C4D06EC18}">
      <dgm:prSet phldrT="[Testo]" custT="1"/>
      <dgm:spPr>
        <a:solidFill>
          <a:srgbClr val="860000"/>
        </a:solidFill>
      </dgm:spPr>
      <dgm:t>
        <a:bodyPr/>
        <a:lstStyle/>
        <a:p>
          <a:r>
            <a:rPr lang="it-IT" altLang="it-IT" sz="1600" b="1" dirty="0">
              <a:solidFill>
                <a:schemeClr val="bg1"/>
              </a:solidFill>
              <a:latin typeface="Adobe Garamond Pro Bold" panose="02020702060506020403" pitchFamily="18" charset="0"/>
            </a:rPr>
            <a:t>L’ abbondanza di geosinonimi dei </a:t>
          </a:r>
          <a:r>
            <a:rPr lang="it-IT" altLang="ja-JP" sz="1600" b="1" dirty="0">
              <a:solidFill>
                <a:schemeClr val="bg1"/>
              </a:solidFill>
              <a:latin typeface="Adobe Garamond Pro Bold" panose="02020702060506020403" pitchFamily="18" charset="0"/>
            </a:rPr>
            <a:t>dialettalismi</a:t>
          </a:r>
        </a:p>
        <a:p>
          <a:endParaRPr lang="it-IT" sz="900" dirty="0"/>
        </a:p>
      </dgm:t>
    </dgm:pt>
    <dgm:pt modelId="{CDD39DAD-77D6-468A-9259-0F51D1C049AA}" type="parTrans" cxnId="{2CE07A4A-3124-4E8A-847E-42B8584CAEC5}">
      <dgm:prSet/>
      <dgm:spPr/>
      <dgm:t>
        <a:bodyPr/>
        <a:lstStyle/>
        <a:p>
          <a:endParaRPr lang="it-IT"/>
        </a:p>
      </dgm:t>
    </dgm:pt>
    <dgm:pt modelId="{F311E8EB-EFB9-4CE0-BA96-7D56A931F1A5}" type="sibTrans" cxnId="{2CE07A4A-3124-4E8A-847E-42B8584CAEC5}">
      <dgm:prSet/>
      <dgm:spPr/>
      <dgm:t>
        <a:bodyPr/>
        <a:lstStyle/>
        <a:p>
          <a:endParaRPr lang="it-IT"/>
        </a:p>
      </dgm:t>
    </dgm:pt>
    <dgm:pt modelId="{701E5A0C-0284-4353-B0BD-E898A7970A75}">
      <dgm:prSet phldrT="[Testo]" custT="1"/>
      <dgm:spPr>
        <a:solidFill>
          <a:srgbClr val="860000"/>
        </a:solidFill>
      </dgm:spPr>
      <dgm:t>
        <a:bodyPr/>
        <a:lstStyle/>
        <a:p>
          <a:r>
            <a:rPr lang="it-IT" altLang="it-IT" sz="2000" b="1" dirty="0">
              <a:solidFill>
                <a:schemeClr val="bg1"/>
              </a:solidFill>
              <a:latin typeface="Adobe Garamond Pro Bold" panose="02020702060506020403" pitchFamily="18" charset="0"/>
            </a:rPr>
            <a:t>la grande varietà delle denominazioni</a:t>
          </a:r>
          <a:endParaRPr lang="it-IT" sz="2000" dirty="0">
            <a:solidFill>
              <a:schemeClr val="bg1"/>
            </a:solidFill>
          </a:endParaRPr>
        </a:p>
      </dgm:t>
    </dgm:pt>
    <dgm:pt modelId="{C3036BC3-9F3C-4D56-8B7B-19BD25CB9D26}" type="parTrans" cxnId="{CE1F4756-1019-48F1-88B3-7E4D404B4757}">
      <dgm:prSet/>
      <dgm:spPr/>
      <dgm:t>
        <a:bodyPr/>
        <a:lstStyle/>
        <a:p>
          <a:endParaRPr lang="it-IT"/>
        </a:p>
      </dgm:t>
    </dgm:pt>
    <dgm:pt modelId="{6B65E006-5363-4339-A234-B7532AEB74FF}" type="sibTrans" cxnId="{CE1F4756-1019-48F1-88B3-7E4D404B4757}">
      <dgm:prSet/>
      <dgm:spPr/>
      <dgm:t>
        <a:bodyPr/>
        <a:lstStyle/>
        <a:p>
          <a:endParaRPr lang="it-IT"/>
        </a:p>
      </dgm:t>
    </dgm:pt>
    <dgm:pt modelId="{3785E732-F0F0-4DB7-BEA3-86597D0ED692}">
      <dgm:prSet phldrT="[Testo]" custT="1"/>
      <dgm:spPr/>
      <dgm:t>
        <a:bodyPr/>
        <a:lstStyle/>
        <a:p>
          <a:r>
            <a:rPr lang="it-IT" altLang="it-IT" sz="1600" b="1" dirty="0">
              <a:solidFill>
                <a:schemeClr val="accent5">
                  <a:lumMod val="75000"/>
                </a:schemeClr>
              </a:solidFill>
              <a:latin typeface="Adobe Garamond Pro Bold" panose="02020702060506020403" pitchFamily="18" charset="0"/>
            </a:rPr>
            <a:t> </a:t>
          </a:r>
          <a:r>
            <a:rPr lang="it-IT" altLang="it-IT" sz="2400" b="1" u="none" dirty="0">
              <a:solidFill>
                <a:schemeClr val="bg1"/>
              </a:solidFill>
              <a:latin typeface="Adobe Garamond Pro Bold" panose="02020702060506020403" pitchFamily="18" charset="0"/>
            </a:rPr>
            <a:t>forestierismi</a:t>
          </a:r>
          <a:endParaRPr lang="it-IT" sz="2400" u="none" dirty="0">
            <a:solidFill>
              <a:schemeClr val="bg1"/>
            </a:solidFill>
          </a:endParaRPr>
        </a:p>
      </dgm:t>
    </dgm:pt>
    <dgm:pt modelId="{C72738F9-9088-42F4-A92F-0051B3150E95}" type="parTrans" cxnId="{697460A7-4CF3-47E2-8E59-8620BB4FC4AF}">
      <dgm:prSet/>
      <dgm:spPr/>
      <dgm:t>
        <a:bodyPr/>
        <a:lstStyle/>
        <a:p>
          <a:endParaRPr lang="it-IT"/>
        </a:p>
      </dgm:t>
    </dgm:pt>
    <dgm:pt modelId="{1A6290A1-FD8D-439C-B43B-006967D036C8}" type="sibTrans" cxnId="{697460A7-4CF3-47E2-8E59-8620BB4FC4AF}">
      <dgm:prSet/>
      <dgm:spPr/>
      <dgm:t>
        <a:bodyPr/>
        <a:lstStyle/>
        <a:p>
          <a:endParaRPr lang="it-IT"/>
        </a:p>
      </dgm:t>
    </dgm:pt>
    <dgm:pt modelId="{717A17BB-B6F5-4165-B2A3-9701E1CE1466}">
      <dgm:prSet phldrT="[Testo]"/>
      <dgm:spPr/>
      <dgm:t>
        <a:bodyPr/>
        <a:lstStyle/>
        <a:p>
          <a:r>
            <a:rPr lang="it-IT" dirty="0">
              <a:solidFill>
                <a:srgbClr val="860000"/>
              </a:solidFill>
            </a:rPr>
            <a:t>Ibridismo linguistico</a:t>
          </a:r>
        </a:p>
      </dgm:t>
    </dgm:pt>
    <dgm:pt modelId="{5D99B3A6-2669-4019-9ED7-BAF78B8F4B38}" type="parTrans" cxnId="{970A03DA-163B-4361-AC29-657EF47B8485}">
      <dgm:prSet/>
      <dgm:spPr/>
      <dgm:t>
        <a:bodyPr/>
        <a:lstStyle/>
        <a:p>
          <a:endParaRPr lang="it-IT"/>
        </a:p>
      </dgm:t>
    </dgm:pt>
    <dgm:pt modelId="{A8780E1D-8116-4923-B13D-ADB094CB1431}" type="sibTrans" cxnId="{970A03DA-163B-4361-AC29-657EF47B8485}">
      <dgm:prSet/>
      <dgm:spPr/>
      <dgm:t>
        <a:bodyPr/>
        <a:lstStyle/>
        <a:p>
          <a:endParaRPr lang="it-IT"/>
        </a:p>
      </dgm:t>
    </dgm:pt>
    <dgm:pt modelId="{D4D227A0-95AD-4809-9AFC-1AC86AA1785D}">
      <dgm:prSet/>
      <dgm:spPr/>
      <dgm:t>
        <a:bodyPr/>
        <a:lstStyle/>
        <a:p>
          <a:endParaRPr lang="it-IT"/>
        </a:p>
      </dgm:t>
    </dgm:pt>
    <dgm:pt modelId="{17C10294-D8AC-4CC6-A53C-CF9F79A7AA4D}" type="parTrans" cxnId="{9DA3D18F-A5AB-4444-8F59-8A58B2D9CE6E}">
      <dgm:prSet/>
      <dgm:spPr/>
      <dgm:t>
        <a:bodyPr/>
        <a:lstStyle/>
        <a:p>
          <a:endParaRPr lang="it-IT"/>
        </a:p>
      </dgm:t>
    </dgm:pt>
    <dgm:pt modelId="{A6FC86CD-AC23-4C64-9D31-F91B35B9FB0C}" type="sibTrans" cxnId="{9DA3D18F-A5AB-4444-8F59-8A58B2D9CE6E}">
      <dgm:prSet/>
      <dgm:spPr/>
      <dgm:t>
        <a:bodyPr/>
        <a:lstStyle/>
        <a:p>
          <a:endParaRPr lang="it-IT"/>
        </a:p>
      </dgm:t>
    </dgm:pt>
    <dgm:pt modelId="{887F57EE-D0F6-4EA5-9586-C43CEE775FBC}">
      <dgm:prSet/>
      <dgm:spPr/>
      <dgm:t>
        <a:bodyPr/>
        <a:lstStyle/>
        <a:p>
          <a:endParaRPr lang="it-IT" altLang="it-IT" b="1" dirty="0">
            <a:solidFill>
              <a:schemeClr val="accent5">
                <a:lumMod val="75000"/>
              </a:schemeClr>
            </a:solidFill>
            <a:latin typeface="Adobe Garamond Pro Bold" panose="02020702060506020403" pitchFamily="18" charset="0"/>
          </a:endParaRPr>
        </a:p>
      </dgm:t>
    </dgm:pt>
    <dgm:pt modelId="{7D6E4567-F206-4903-ACB0-C40CAA35F7C2}" type="parTrans" cxnId="{A0BC7C32-CAB1-4A92-851D-4C1146DC79FF}">
      <dgm:prSet/>
      <dgm:spPr/>
      <dgm:t>
        <a:bodyPr/>
        <a:lstStyle/>
        <a:p>
          <a:endParaRPr lang="it-IT"/>
        </a:p>
      </dgm:t>
    </dgm:pt>
    <dgm:pt modelId="{4A0EC009-FDBB-4B27-9254-3A374E98E924}" type="sibTrans" cxnId="{A0BC7C32-CAB1-4A92-851D-4C1146DC79FF}">
      <dgm:prSet/>
      <dgm:spPr/>
      <dgm:t>
        <a:bodyPr/>
        <a:lstStyle/>
        <a:p>
          <a:endParaRPr lang="it-IT"/>
        </a:p>
      </dgm:t>
    </dgm:pt>
    <dgm:pt modelId="{7D78AB08-1A59-4DD4-A4F3-BFCBE4D335BF}">
      <dgm:prSet/>
      <dgm:spPr/>
      <dgm:t>
        <a:bodyPr/>
        <a:lstStyle/>
        <a:p>
          <a:endParaRPr lang="it-IT"/>
        </a:p>
      </dgm:t>
    </dgm:pt>
    <dgm:pt modelId="{EC3E5FD8-0BAE-45D9-8B73-D0610B3D8052}" type="parTrans" cxnId="{2B0C9681-05BF-4FAF-B75F-1A5CDD51BE50}">
      <dgm:prSet/>
      <dgm:spPr/>
      <dgm:t>
        <a:bodyPr/>
        <a:lstStyle/>
        <a:p>
          <a:endParaRPr lang="it-IT"/>
        </a:p>
      </dgm:t>
    </dgm:pt>
    <dgm:pt modelId="{F50A6D16-9E51-43C3-BB6E-B1D7C5E8D28B}" type="sibTrans" cxnId="{2B0C9681-05BF-4FAF-B75F-1A5CDD51BE50}">
      <dgm:prSet/>
      <dgm:spPr/>
      <dgm:t>
        <a:bodyPr/>
        <a:lstStyle/>
        <a:p>
          <a:endParaRPr lang="it-IT"/>
        </a:p>
      </dgm:t>
    </dgm:pt>
    <dgm:pt modelId="{BA1DE53A-69C5-47A4-A727-7D069AD68D64}" type="pres">
      <dgm:prSet presAssocID="{31B859F8-A9D0-4612-9D0D-946A5729445B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9FA034C-F65E-4126-BB44-F5A123CC4859}" type="pres">
      <dgm:prSet presAssocID="{31B859F8-A9D0-4612-9D0D-946A5729445B}" presName="ellipse" presStyleLbl="trBgShp" presStyleIdx="0" presStyleCnt="1" custLinFactNeighborX="-3711" custLinFactNeighborY="1526"/>
      <dgm:spPr/>
    </dgm:pt>
    <dgm:pt modelId="{0218D1DB-59E5-4278-9EF9-7980F10BFBA5}" type="pres">
      <dgm:prSet presAssocID="{31B859F8-A9D0-4612-9D0D-946A5729445B}" presName="arrow1" presStyleLbl="fgShp" presStyleIdx="0" presStyleCnt="1" custLinFactNeighborX="-19948" custLinFactNeighborY="13636"/>
      <dgm:spPr/>
    </dgm:pt>
    <dgm:pt modelId="{FF214A50-A29F-46F1-9BD0-1AE8B7F2DA6C}" type="pres">
      <dgm:prSet presAssocID="{31B859F8-A9D0-4612-9D0D-946A5729445B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98C6128-2B2A-4D43-A259-2BC62494CB9D}" type="pres">
      <dgm:prSet presAssocID="{701E5A0C-0284-4353-B0BD-E898A7970A75}" presName="item1" presStyleLbl="node1" presStyleIdx="0" presStyleCnt="3" custScaleX="17934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E40E67B-B6AA-49D3-B23C-7288E2CE690E}" type="pres">
      <dgm:prSet presAssocID="{3785E732-F0F0-4DB7-BEA3-86597D0ED692}" presName="item2" presStyleLbl="node1" presStyleIdx="1" presStyleCnt="3" custScaleX="174048" custScaleY="118181" custLinFactNeighborX="-62020" custLinFactNeighborY="60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6B7D5CC-3DBC-4607-BFF7-76D0AE1A963F}" type="pres">
      <dgm:prSet presAssocID="{717A17BB-B6F5-4165-B2A3-9701E1CE1466}" presName="item3" presStyleLbl="node1" presStyleIdx="2" presStyleCnt="3" custScaleX="213831" custScaleY="14813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54B1DA-0DCA-4216-A71D-2CEE5E86758A}" type="pres">
      <dgm:prSet presAssocID="{31B859F8-A9D0-4612-9D0D-946A5729445B}" presName="funnel" presStyleLbl="trAlignAcc1" presStyleIdx="0" presStyleCnt="1" custScaleX="167563" custScaleY="110326" custLinFactNeighborX="-3562" custLinFactNeighborY="1054"/>
      <dgm:spPr>
        <a:solidFill>
          <a:srgbClr val="860000">
            <a:alpha val="40000"/>
          </a:srgbClr>
        </a:solidFill>
      </dgm:spPr>
    </dgm:pt>
  </dgm:ptLst>
  <dgm:cxnLst>
    <dgm:cxn modelId="{5F40F94E-3387-4016-819D-E0618E1FC349}" type="presOf" srcId="{9E264859-132C-4887-868B-051C4D06EC18}" destId="{D6B7D5CC-3DBC-4607-BFF7-76D0AE1A963F}" srcOrd="0" destOrd="0" presId="urn:microsoft.com/office/officeart/2005/8/layout/funnel1"/>
    <dgm:cxn modelId="{C59FB55E-1397-4E27-80A0-B1247B6E96BE}" type="presOf" srcId="{3785E732-F0F0-4DB7-BEA3-86597D0ED692}" destId="{E98C6128-2B2A-4D43-A259-2BC62494CB9D}" srcOrd="0" destOrd="0" presId="urn:microsoft.com/office/officeart/2005/8/layout/funnel1"/>
    <dgm:cxn modelId="{A0BC7C32-CAB1-4A92-851D-4C1146DC79FF}" srcId="{31B859F8-A9D0-4612-9D0D-946A5729445B}" destId="{887F57EE-D0F6-4EA5-9586-C43CEE775FBC}" srcOrd="5" destOrd="0" parTransId="{7D6E4567-F206-4903-ACB0-C40CAA35F7C2}" sibTransId="{4A0EC009-FDBB-4B27-9254-3A374E98E924}"/>
    <dgm:cxn modelId="{CE1F4756-1019-48F1-88B3-7E4D404B4757}" srcId="{31B859F8-A9D0-4612-9D0D-946A5729445B}" destId="{701E5A0C-0284-4353-B0BD-E898A7970A75}" srcOrd="1" destOrd="0" parTransId="{C3036BC3-9F3C-4D56-8B7B-19BD25CB9D26}" sibTransId="{6B65E006-5363-4339-A234-B7532AEB74FF}"/>
    <dgm:cxn modelId="{0814A38F-441F-4FBB-972B-0C4EC710CBF2}" type="presOf" srcId="{717A17BB-B6F5-4165-B2A3-9701E1CE1466}" destId="{FF214A50-A29F-46F1-9BD0-1AE8B7F2DA6C}" srcOrd="0" destOrd="0" presId="urn:microsoft.com/office/officeart/2005/8/layout/funnel1"/>
    <dgm:cxn modelId="{963A2DCF-E234-4079-BCA0-0E47FA358976}" type="presOf" srcId="{701E5A0C-0284-4353-B0BD-E898A7970A75}" destId="{7E40E67B-B6AA-49D3-B23C-7288E2CE690E}" srcOrd="0" destOrd="0" presId="urn:microsoft.com/office/officeart/2005/8/layout/funnel1"/>
    <dgm:cxn modelId="{2CE07A4A-3124-4E8A-847E-42B8584CAEC5}" srcId="{31B859F8-A9D0-4612-9D0D-946A5729445B}" destId="{9E264859-132C-4887-868B-051C4D06EC18}" srcOrd="0" destOrd="0" parTransId="{CDD39DAD-77D6-468A-9259-0F51D1C049AA}" sibTransId="{F311E8EB-EFB9-4CE0-BA96-7D56A931F1A5}"/>
    <dgm:cxn modelId="{9DA3D18F-A5AB-4444-8F59-8A58B2D9CE6E}" srcId="{31B859F8-A9D0-4612-9D0D-946A5729445B}" destId="{D4D227A0-95AD-4809-9AFC-1AC86AA1785D}" srcOrd="4" destOrd="0" parTransId="{17C10294-D8AC-4CC6-A53C-CF9F79A7AA4D}" sibTransId="{A6FC86CD-AC23-4C64-9D31-F91B35B9FB0C}"/>
    <dgm:cxn modelId="{2B0C9681-05BF-4FAF-B75F-1A5CDD51BE50}" srcId="{31B859F8-A9D0-4612-9D0D-946A5729445B}" destId="{7D78AB08-1A59-4DD4-A4F3-BFCBE4D335BF}" srcOrd="6" destOrd="0" parTransId="{EC3E5FD8-0BAE-45D9-8B73-D0610B3D8052}" sibTransId="{F50A6D16-9E51-43C3-BB6E-B1D7C5E8D28B}"/>
    <dgm:cxn modelId="{697460A7-4CF3-47E2-8E59-8620BB4FC4AF}" srcId="{31B859F8-A9D0-4612-9D0D-946A5729445B}" destId="{3785E732-F0F0-4DB7-BEA3-86597D0ED692}" srcOrd="2" destOrd="0" parTransId="{C72738F9-9088-42F4-A92F-0051B3150E95}" sibTransId="{1A6290A1-FD8D-439C-B43B-006967D036C8}"/>
    <dgm:cxn modelId="{D099356D-AB3A-4C78-B7DD-06C273631DD8}" type="presOf" srcId="{31B859F8-A9D0-4612-9D0D-946A5729445B}" destId="{BA1DE53A-69C5-47A4-A727-7D069AD68D64}" srcOrd="0" destOrd="0" presId="urn:microsoft.com/office/officeart/2005/8/layout/funnel1"/>
    <dgm:cxn modelId="{970A03DA-163B-4361-AC29-657EF47B8485}" srcId="{31B859F8-A9D0-4612-9D0D-946A5729445B}" destId="{717A17BB-B6F5-4165-B2A3-9701E1CE1466}" srcOrd="3" destOrd="0" parTransId="{5D99B3A6-2669-4019-9ED7-BAF78B8F4B38}" sibTransId="{A8780E1D-8116-4923-B13D-ADB094CB1431}"/>
    <dgm:cxn modelId="{49B9E580-7293-4113-945B-34A148281F9A}" type="presParOf" srcId="{BA1DE53A-69C5-47A4-A727-7D069AD68D64}" destId="{A9FA034C-F65E-4126-BB44-F5A123CC4859}" srcOrd="0" destOrd="0" presId="urn:microsoft.com/office/officeart/2005/8/layout/funnel1"/>
    <dgm:cxn modelId="{CA873E32-D339-4123-B54C-A9E5AE943591}" type="presParOf" srcId="{BA1DE53A-69C5-47A4-A727-7D069AD68D64}" destId="{0218D1DB-59E5-4278-9EF9-7980F10BFBA5}" srcOrd="1" destOrd="0" presId="urn:microsoft.com/office/officeart/2005/8/layout/funnel1"/>
    <dgm:cxn modelId="{759AF804-02AF-48EF-8762-6045ED428C77}" type="presParOf" srcId="{BA1DE53A-69C5-47A4-A727-7D069AD68D64}" destId="{FF214A50-A29F-46F1-9BD0-1AE8B7F2DA6C}" srcOrd="2" destOrd="0" presId="urn:microsoft.com/office/officeart/2005/8/layout/funnel1"/>
    <dgm:cxn modelId="{AEC9ADEB-1EB2-4824-97A2-7E3C66FE9E26}" type="presParOf" srcId="{BA1DE53A-69C5-47A4-A727-7D069AD68D64}" destId="{E98C6128-2B2A-4D43-A259-2BC62494CB9D}" srcOrd="3" destOrd="0" presId="urn:microsoft.com/office/officeart/2005/8/layout/funnel1"/>
    <dgm:cxn modelId="{23224529-855F-4D3A-8534-082047599CC8}" type="presParOf" srcId="{BA1DE53A-69C5-47A4-A727-7D069AD68D64}" destId="{7E40E67B-B6AA-49D3-B23C-7288E2CE690E}" srcOrd="4" destOrd="0" presId="urn:microsoft.com/office/officeart/2005/8/layout/funnel1"/>
    <dgm:cxn modelId="{275E332B-F291-4BE6-B91D-51A069DD4D0F}" type="presParOf" srcId="{BA1DE53A-69C5-47A4-A727-7D069AD68D64}" destId="{D6B7D5CC-3DBC-4607-BFF7-76D0AE1A963F}" srcOrd="5" destOrd="0" presId="urn:microsoft.com/office/officeart/2005/8/layout/funnel1"/>
    <dgm:cxn modelId="{A0C4696C-68F7-4BDE-A3AE-55F28C9BE13C}" type="presParOf" srcId="{BA1DE53A-69C5-47A4-A727-7D069AD68D64}" destId="{C454B1DA-0DCA-4216-A71D-2CEE5E86758A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FA034C-F65E-4126-BB44-F5A123CC4859}">
      <dsp:nvSpPr>
        <dsp:cNvPr id="0" name=""/>
        <dsp:cNvSpPr/>
      </dsp:nvSpPr>
      <dsp:spPr>
        <a:xfrm>
          <a:off x="2479572" y="341204"/>
          <a:ext cx="4368800" cy="1517226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18D1DB-59E5-4278-9EF9-7980F10BFBA5}">
      <dsp:nvSpPr>
        <dsp:cNvPr id="0" name=""/>
        <dsp:cNvSpPr/>
      </dsp:nvSpPr>
      <dsp:spPr>
        <a:xfrm>
          <a:off x="4240646" y="4107113"/>
          <a:ext cx="846666" cy="541866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214A50-A29F-46F1-9BD0-1AE8B7F2DA6C}">
      <dsp:nvSpPr>
        <dsp:cNvPr id="0" name=""/>
        <dsp:cNvSpPr/>
      </dsp:nvSpPr>
      <dsp:spPr>
        <a:xfrm>
          <a:off x="2800872" y="4466718"/>
          <a:ext cx="4064000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400" kern="1200" dirty="0">
              <a:solidFill>
                <a:srgbClr val="860000"/>
              </a:solidFill>
            </a:rPr>
            <a:t>Ibridismo linguistico</a:t>
          </a:r>
        </a:p>
      </dsp:txBody>
      <dsp:txXfrm>
        <a:off x="2800872" y="4466718"/>
        <a:ext cx="4064000" cy="1016000"/>
      </dsp:txXfrm>
    </dsp:sp>
    <dsp:sp modelId="{E98C6128-2B2A-4D43-A259-2BC62494CB9D}">
      <dsp:nvSpPr>
        <dsp:cNvPr id="0" name=""/>
        <dsp:cNvSpPr/>
      </dsp:nvSpPr>
      <dsp:spPr>
        <a:xfrm>
          <a:off x="3625459" y="1952456"/>
          <a:ext cx="2733172" cy="1524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it-IT" sz="1600" b="1" kern="1200" dirty="0">
              <a:solidFill>
                <a:schemeClr val="accent5">
                  <a:lumMod val="75000"/>
                </a:schemeClr>
              </a:solidFill>
              <a:latin typeface="Adobe Garamond Pro Bold" panose="02020702060506020403" pitchFamily="18" charset="0"/>
            </a:rPr>
            <a:t> </a:t>
          </a:r>
          <a:r>
            <a:rPr lang="it-IT" altLang="it-IT" sz="2400" b="1" u="none" kern="1200" dirty="0">
              <a:solidFill>
                <a:schemeClr val="bg1"/>
              </a:solidFill>
              <a:latin typeface="Adobe Garamond Pro Bold" panose="02020702060506020403" pitchFamily="18" charset="0"/>
            </a:rPr>
            <a:t>forestierismi</a:t>
          </a:r>
          <a:endParaRPr lang="it-IT" sz="2400" u="none" kern="1200" dirty="0">
            <a:solidFill>
              <a:schemeClr val="bg1"/>
            </a:solidFill>
          </a:endParaRPr>
        </a:p>
      </dsp:txBody>
      <dsp:txXfrm>
        <a:off x="4025723" y="2175641"/>
        <a:ext cx="1932644" cy="1077630"/>
      </dsp:txXfrm>
    </dsp:sp>
    <dsp:sp modelId="{7E40E67B-B6AA-49D3-B23C-7288E2CE690E}">
      <dsp:nvSpPr>
        <dsp:cNvPr id="0" name=""/>
        <dsp:cNvSpPr/>
      </dsp:nvSpPr>
      <dsp:spPr>
        <a:xfrm>
          <a:off x="1630108" y="679814"/>
          <a:ext cx="2652491" cy="1801078"/>
        </a:xfrm>
        <a:prstGeom prst="ellipse">
          <a:avLst/>
        </a:prstGeom>
        <a:solidFill>
          <a:srgbClr val="86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it-IT" sz="2000" b="1" kern="1200" dirty="0">
              <a:solidFill>
                <a:schemeClr val="bg1"/>
              </a:solidFill>
              <a:latin typeface="Adobe Garamond Pro Bold" panose="02020702060506020403" pitchFamily="18" charset="0"/>
            </a:rPr>
            <a:t>la grande varietà delle denominazioni</a:t>
          </a:r>
          <a:endParaRPr lang="it-IT" sz="2000" kern="1200" dirty="0">
            <a:solidFill>
              <a:schemeClr val="bg1"/>
            </a:solidFill>
          </a:endParaRPr>
        </a:p>
      </dsp:txBody>
      <dsp:txXfrm>
        <a:off x="2018556" y="943576"/>
        <a:ext cx="1875595" cy="1273554"/>
      </dsp:txXfrm>
    </dsp:sp>
    <dsp:sp modelId="{D6B7D5CC-3DBC-4607-BFF7-76D0AE1A963F}">
      <dsp:nvSpPr>
        <dsp:cNvPr id="0" name=""/>
        <dsp:cNvSpPr/>
      </dsp:nvSpPr>
      <dsp:spPr>
        <a:xfrm>
          <a:off x="3830013" y="73844"/>
          <a:ext cx="3258784" cy="2257608"/>
        </a:xfrm>
        <a:prstGeom prst="ellipse">
          <a:avLst/>
        </a:prstGeom>
        <a:solidFill>
          <a:srgbClr val="86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it-IT" sz="1600" b="1" kern="1200" dirty="0">
              <a:solidFill>
                <a:schemeClr val="bg1"/>
              </a:solidFill>
              <a:latin typeface="Adobe Garamond Pro Bold" panose="02020702060506020403" pitchFamily="18" charset="0"/>
            </a:rPr>
            <a:t>L’ abbondanza di geosinonimi dei </a:t>
          </a:r>
          <a:r>
            <a:rPr lang="it-IT" altLang="ja-JP" sz="1600" b="1" kern="1200" dirty="0">
              <a:solidFill>
                <a:schemeClr val="bg1"/>
              </a:solidFill>
              <a:latin typeface="Adobe Garamond Pro Bold" panose="02020702060506020403" pitchFamily="18" charset="0"/>
            </a:rPr>
            <a:t>dialettalismi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900" kern="1200" dirty="0"/>
        </a:p>
      </dsp:txBody>
      <dsp:txXfrm>
        <a:off x="4307251" y="404463"/>
        <a:ext cx="2304308" cy="1596370"/>
      </dsp:txXfrm>
    </dsp:sp>
    <dsp:sp modelId="{C454B1DA-0DCA-4216-A71D-2CEE5E86758A}">
      <dsp:nvSpPr>
        <dsp:cNvPr id="0" name=""/>
        <dsp:cNvSpPr/>
      </dsp:nvSpPr>
      <dsp:spPr>
        <a:xfrm>
          <a:off x="691625" y="-24072"/>
          <a:ext cx="7944720" cy="4184738"/>
        </a:xfrm>
        <a:prstGeom prst="funnel">
          <a:avLst/>
        </a:prstGeom>
        <a:solidFill>
          <a:srgbClr val="860000">
            <a:alpha val="40000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8A0C8-5940-490D-8623-EEA2B42BC4A9}" type="datetimeFigureOut">
              <a:rPr lang="it-IT" smtClean="0"/>
              <a:t>25/04/24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0646E-5154-44D2-BD7E-8B73F4C3A5C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6942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5E483C-BA54-4703-B971-BE48CDB16C25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966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8EDA1B4-A91E-018F-4207-6F5AA112FA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BDEB9D40-DC3E-1958-2E69-4CB234638F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E406A032-3C9C-D0E1-5FBE-972713764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C3B9F-2571-4A81-833A-827A211D0A43}" type="datetimeFigureOut">
              <a:rPr lang="it-IT" smtClean="0"/>
              <a:t>25/04/24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16028A2C-B88F-1724-F2E7-A210C1DD3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61B9F260-F2EE-ED00-6388-EE70768A6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EE67-0DCE-4BA7-808C-9BC4F6A4A78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9758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C04216A-A620-34EE-324D-26632A307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70026F26-474B-62AC-4527-8765021AAE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DD2A7295-B051-19C5-00C0-DA5C80578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C3B9F-2571-4A81-833A-827A211D0A43}" type="datetimeFigureOut">
              <a:rPr lang="it-IT" smtClean="0"/>
              <a:t>25/04/24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59BEAD4A-4D32-F51C-4DC6-4672FACB4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CBDFFC7-760C-158B-200A-E260826C1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EE67-0DCE-4BA7-808C-9BC4F6A4A78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0263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DBFF1E17-5E4B-77A5-5F90-6DE37E8AE1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F0BCC261-382C-172F-4762-6711DC0FA5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59EF3A48-3DE0-99B8-6D83-4E2373795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C3B9F-2571-4A81-833A-827A211D0A43}" type="datetimeFigureOut">
              <a:rPr lang="it-IT" smtClean="0"/>
              <a:t>25/04/24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BCAE6256-29DC-3831-C80F-6FE185C48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444FC73-D6C2-C6D8-9E5C-FF98BDD7C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EE67-0DCE-4BA7-808C-9BC4F6A4A78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6569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B93752F-C31A-4A76-92A9-B86A73AC9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8EFB768-310B-4E31-923D-4A36790F3A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738A11ED-217C-47FE-B8A0-B03F89567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E9F0-B41C-4A94-B404-459E4A1396F5}" type="datetimeFigureOut">
              <a:rPr lang="it-IT" smtClean="0"/>
              <a:t>25/04/24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8E7F9818-06D2-4271-833A-BEB58B4B5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21DB3B16-31F0-4ABD-BAFA-77F01984B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3632-4889-4063-9717-9BE09183765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2863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B85C47B-97F3-472C-AEDB-A74E0F770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A15F9BA6-FA1E-41D7-983E-A66B46340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54B9E0E7-8BCA-4884-8950-7B5253E0A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E9F0-B41C-4A94-B404-459E4A1396F5}" type="datetimeFigureOut">
              <a:rPr lang="it-IT" smtClean="0"/>
              <a:t>25/04/24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90AC8A23-66FD-4A0F-BD66-A3542874E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25AD454B-B07E-48F3-AAF4-AFDB854EF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3632-4889-4063-9717-9BE09183765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6097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E1AEF6F-2B96-45FF-9497-84D9E02F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4334272B-A7BE-40F5-AD61-7B1EC029C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5FADF16C-EEB5-45C7-B215-15CCB50DA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E9F0-B41C-4A94-B404-459E4A1396F5}" type="datetimeFigureOut">
              <a:rPr lang="it-IT" smtClean="0"/>
              <a:t>25/04/24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131DCA8F-F43A-4757-BC18-0E42971C6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BF1E88C-9E12-4E65-86D3-74E4AD00C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3632-4889-4063-9717-9BE09183765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8991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8258DC8-9FF5-4DE0-B115-17C188204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5300F400-AD1F-4D8D-80B3-5AEE791196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119D0B2A-AD3F-4E61-B822-0EDD04E56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F155E08A-F6F6-4A66-916A-BE794B448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E9F0-B41C-4A94-B404-459E4A1396F5}" type="datetimeFigureOut">
              <a:rPr lang="it-IT" smtClean="0"/>
              <a:t>25/04/24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D17D0B14-174B-4E6A-B3EE-70A5B6953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E411047E-E4E6-4E82-ADD9-D08C163F5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3632-4889-4063-9717-9BE09183765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5799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CFE3649-D802-4783-A6FE-EEB70DBA5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D0DFB8B2-85EE-475E-B610-E550A9702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B6F13614-3A55-4529-B3AE-4D065678EE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0F217F28-453A-4A92-AB5B-C2640AA41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3F1FC88A-9BBC-4A46-AACD-35182A6AF4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CAB57654-3D35-4170-81B8-6FBDE0D99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E9F0-B41C-4A94-B404-459E4A1396F5}" type="datetimeFigureOut">
              <a:rPr lang="it-IT" smtClean="0"/>
              <a:t>25/04/24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68CDACF2-82A4-4EC8-AF00-0F9FFBD1F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01468EA1-6815-446F-BFDC-735824AD0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3632-4889-4063-9717-9BE09183765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8941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F47AE4A-4FFE-4B84-9072-3E3D15B4B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BA99DAC6-516A-4A6B-ABFC-B14212ADA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E9F0-B41C-4A94-B404-459E4A1396F5}" type="datetimeFigureOut">
              <a:rPr lang="it-IT" smtClean="0"/>
              <a:t>25/04/24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A5AAC338-9132-4DA3-9D5C-0754B31EF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5440EBDE-FEF0-4371-9289-767858088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3632-4889-4063-9717-9BE09183765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3955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DAF22CE1-C406-4F5F-93C8-225D13D16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E9F0-B41C-4A94-B404-459E4A1396F5}" type="datetimeFigureOut">
              <a:rPr lang="it-IT" smtClean="0"/>
              <a:t>25/04/24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E2CFF65C-F6E6-4602-ABDA-293BFBA22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47FD2C86-A893-40E0-84B7-A713FBD2C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3632-4889-4063-9717-9BE09183765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9454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53BF80F-9C55-46F1-ABAF-F892A9517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F48556D5-A64B-4564-9FAC-FA867DB9A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E6521D2D-4CD1-40E3-ADC1-0F41134265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C7B1E9F8-0FC5-43A4-BBAB-F150BFB49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E9F0-B41C-4A94-B404-459E4A1396F5}" type="datetimeFigureOut">
              <a:rPr lang="it-IT" smtClean="0"/>
              <a:t>25/04/24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F488417D-4495-4B27-A0C7-E6DB5C611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17AE27C2-8120-4652-8455-D3FE42369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3632-4889-4063-9717-9BE09183765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2069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45EE64E-8CAC-B0A2-E041-DD28D1057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8F9E9282-38CD-339E-3B85-BE197B3EC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E9869C10-C463-99FD-FD4F-45D42723E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C3B9F-2571-4A81-833A-827A211D0A43}" type="datetimeFigureOut">
              <a:rPr lang="it-IT" smtClean="0"/>
              <a:t>25/04/24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9B82B8B7-4974-7D80-E0DB-62E6B5DEF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0FE449E5-80EA-D224-93EC-7BAD63364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EE67-0DCE-4BA7-808C-9BC4F6A4A78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73230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AC3C404-3C34-405B-8F1F-353397EF3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FD369848-741B-4606-8DED-3E6B4CD69B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757C7CC1-5B2A-4843-9238-F875DA52C1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DE9CFEDC-4086-4F3D-91E6-9D07355AF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E9F0-B41C-4A94-B404-459E4A1396F5}" type="datetimeFigureOut">
              <a:rPr lang="it-IT" smtClean="0"/>
              <a:t>25/04/24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617E35AF-F967-4BDB-B7BA-2D349D57F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C49FF358-550A-42FF-8B81-78745BA42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3632-4889-4063-9717-9BE09183765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9462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5DE1141-7244-43D0-8020-CE7D3EFFA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706B63EC-3398-48E4-A5CC-191382F8A4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47F21CC1-7571-46EF-AA42-7312897AA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E9F0-B41C-4A94-B404-459E4A1396F5}" type="datetimeFigureOut">
              <a:rPr lang="it-IT" smtClean="0"/>
              <a:t>25/04/24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DD32E24-FDF5-4FCF-AD47-02E639B9E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9F5580F-1289-4E9E-A0EE-CC3CF430A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3632-4889-4063-9717-9BE09183765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0358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76215AF9-8F20-400C-A165-3562240876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A3053B0B-A165-47F6-B4B6-D8BFF49E7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443E1CA1-96C4-4F9D-9FEF-114C4AD5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E9F0-B41C-4A94-B404-459E4A1396F5}" type="datetimeFigureOut">
              <a:rPr lang="it-IT" smtClean="0"/>
              <a:t>25/04/24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31DC3580-B253-4D86-AD8A-7984DAA91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49A41F29-AAD1-45C9-85FB-2FC73D837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3632-4889-4063-9717-9BE09183765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249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4D6CA49-C5EB-1AB6-AB52-E743ED2FC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0E9DB3EA-ACC2-B13B-6ADF-F3E9D7BF2C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E9A75778-64CD-10C1-7BAD-611BF51D1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C3B9F-2571-4A81-833A-827A211D0A43}" type="datetimeFigureOut">
              <a:rPr lang="it-IT" smtClean="0"/>
              <a:t>25/04/24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AA725795-EFFD-A7EA-8415-15FDFA5FD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93901E7-70AE-076A-13B2-6A26F9E8D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EE67-0DCE-4BA7-808C-9BC4F6A4A78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9673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2F7D2C5-4DE3-AFF4-470B-B23B383B2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17775A39-A069-B076-9B44-7B6F45319F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68F0817B-5AB9-9061-0D3B-4CAFFE4D17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3FF6B43B-F43F-F796-53E3-03CFF012E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C3B9F-2571-4A81-833A-827A211D0A43}" type="datetimeFigureOut">
              <a:rPr lang="it-IT" smtClean="0"/>
              <a:t>25/04/24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BAAD5684-C027-75AE-60AC-8EF5A4DEC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C304A64F-0A85-D57B-A3A8-41009A202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EE67-0DCE-4BA7-808C-9BC4F6A4A78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293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1C0B0C3-BEFC-4F0E-3ECF-01F5B2EE1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CEDA2206-2FE9-3E8E-951D-0A066A71D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060CBDE3-DB58-8895-43B3-F29718C886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2F472487-5521-3E1F-9315-6D0865A570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20F692E4-1671-AEFB-F91F-A0DA852BE2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EE9338B7-A73F-25CF-6CB8-9F42CF5A3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C3B9F-2571-4A81-833A-827A211D0A43}" type="datetimeFigureOut">
              <a:rPr lang="it-IT" smtClean="0"/>
              <a:t>25/04/24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3B93F4BF-1139-A918-9817-633B3231A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7DA2EBE8-E8BB-1656-F136-3EFDAC165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EE67-0DCE-4BA7-808C-9BC4F6A4A78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275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DD06802-96B0-16A1-1943-BD1C4F40B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F084D979-1CB0-33FC-1BD3-9E5E8CF79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C3B9F-2571-4A81-833A-827A211D0A43}" type="datetimeFigureOut">
              <a:rPr lang="it-IT" smtClean="0"/>
              <a:t>25/04/24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A5BAD115-6386-7B1D-6F16-E886A5EB8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D4E32ECA-5780-6173-08D1-54036726F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EE67-0DCE-4BA7-808C-9BC4F6A4A78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0143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B2AFD76F-5D2B-AF82-95E6-75E52C757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C3B9F-2571-4A81-833A-827A211D0A43}" type="datetimeFigureOut">
              <a:rPr lang="it-IT" smtClean="0"/>
              <a:t>25/04/24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1F6C160F-1D65-10BA-43DA-230CA17E7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A5A969A6-7D84-3935-87E4-0A0C29BC9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EE67-0DCE-4BA7-808C-9BC4F6A4A78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806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BDCB7D6-A16E-2B45-DD73-D39350885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93EA5A3-4FC8-A5AB-7576-D4236DC28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848898E5-CA51-3B77-8FEC-E97E208ABE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62ED5583-829A-E06C-42A9-63B0A8644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C3B9F-2571-4A81-833A-827A211D0A43}" type="datetimeFigureOut">
              <a:rPr lang="it-IT" smtClean="0"/>
              <a:t>25/04/24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C6F3CCE0-E6EF-3B0B-F387-BE4715BE8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B61A0B46-2659-508E-0EF2-69839680F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EE67-0DCE-4BA7-808C-9BC4F6A4A78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7058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0276450-18C1-BB09-7E87-1E3534488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734AE930-F916-7B96-23B1-424797D9B2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4F7B10A5-BE60-4B80-B37E-0181EA743A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5522B112-6BC3-7B40-31C6-70AF6164D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C3B9F-2571-4A81-833A-827A211D0A43}" type="datetimeFigureOut">
              <a:rPr lang="it-IT" smtClean="0"/>
              <a:t>25/04/24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25C7C29F-940E-4D4B-2EEB-7E33C7262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9A473ECC-A5BD-80A3-9936-EE2353125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EE67-0DCE-4BA7-808C-9BC4F6A4A78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2271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C0E76B72-F157-7AFA-A9E4-3B1BC09C3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1EBF639C-6238-6E3E-CEE6-A174BE5CE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B740941-8E1F-E7B1-E580-848BBB18C7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C3B9F-2571-4A81-833A-827A211D0A43}" type="datetimeFigureOut">
              <a:rPr lang="it-IT" smtClean="0"/>
              <a:t>25/04/24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96A25CDB-8CB2-C46A-89EA-A0134150B8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12F68084-29A8-1D62-96E3-88FFF902A2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8EE67-0DCE-4BA7-808C-9BC4F6A4A78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426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DB06929E-6CAC-493C-B577-A3DED33DB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C6987098-9B3D-4A60-99B6-794E366A4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BEE03769-C468-4916-B62A-04CCAEA648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8E9F0-B41C-4A94-B404-459E4A1396F5}" type="datetimeFigureOut">
              <a:rPr lang="it-IT" smtClean="0"/>
              <a:t>25/04/24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DE2D5F1B-DEE6-436F-81F2-72A69C4E7D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2D1386E-F7EF-4238-BACC-74F6FF2EF8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D3632-4889-4063-9717-9BE09183765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1076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Relationship Id="rId3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4.jpg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1.png"/><Relationship Id="rId3" Type="http://schemas.openxmlformats.org/officeDocument/2006/relationships/image" Target="../media/image2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casartusi.it/it/carteggio/" TargetMode="External"/><Relationship Id="rId3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F5324163-D2AE-FA49-A5C5-B990EA1D0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7" b="8577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3C24E425-25C3-974C-9BF6-A53502D532C6}"/>
              </a:ext>
            </a:extLst>
          </p:cNvPr>
          <p:cNvSpPr/>
          <p:nvPr/>
        </p:nvSpPr>
        <p:spPr>
          <a:xfrm>
            <a:off x="0" y="5500484"/>
            <a:ext cx="12192000" cy="1077218"/>
          </a:xfrm>
          <a:prstGeom prst="rect">
            <a:avLst/>
          </a:prstGeom>
          <a:solidFill>
            <a:srgbClr val="0070C0">
              <a:alpha val="28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Rounded MT Bold" panose="020F0704030504030204" pitchFamily="34" charset="77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Aharoni" panose="02010803020104030203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Aharoni" panose="02010803020104030203" pitchFamily="2" charset="-79"/>
              </a:rPr>
              <a:t> 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687032DE-C348-A190-5464-27D4DC49685A}"/>
              </a:ext>
            </a:extLst>
          </p:cNvPr>
          <p:cNvSpPr txBox="1"/>
          <p:nvPr/>
        </p:nvSpPr>
        <p:spPr>
          <a:xfrm>
            <a:off x="89800" y="3258230"/>
            <a:ext cx="395121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 cap="small" dirty="0" smtClean="0">
                <a:solidFill>
                  <a:srgbClr val="1B2233"/>
                </a:solidFill>
                <a:latin typeface="Calibri" panose="020F0502020204030204"/>
                <a:cs typeface="Aharoni" panose="02010803020104030203" pitchFamily="2" charset="-79"/>
              </a:rPr>
              <a:t>Un’avventura secolare.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1B2233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Parole e temi, forme e testi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 cap="small" dirty="0">
                <a:solidFill>
                  <a:srgbClr val="1B2233"/>
                </a:solidFill>
                <a:latin typeface="Calibri" panose="020F0502020204030204"/>
                <a:cs typeface="Aharoni" panose="02010803020104030203" pitchFamily="2" charset="-79"/>
              </a:rPr>
              <a:t>d</a:t>
            </a:r>
            <a:r>
              <a:rPr lang="it-IT" sz="3600" b="1" cap="small" dirty="0" smtClean="0">
                <a:solidFill>
                  <a:srgbClr val="1B2233"/>
                </a:solidFill>
                <a:latin typeface="Calibri" panose="020F0502020204030204"/>
                <a:cs typeface="Aharoni" panose="02010803020104030203" pitchFamily="2" charset="-79"/>
              </a:rPr>
              <a:t>ella lingua del cibo</a:t>
            </a:r>
            <a:endParaRPr kumimoji="0" lang="it-IT" sz="3600" b="1" i="0" u="none" strike="noStrike" kern="1200" cap="small" spc="0" normalizeH="0" baseline="0" noProof="0" dirty="0">
              <a:ln>
                <a:noFill/>
              </a:ln>
              <a:solidFill>
                <a:srgbClr val="1B2233"/>
              </a:solidFill>
              <a:effectLst/>
              <a:uLnTx/>
              <a:uFillTx/>
              <a:latin typeface="Calibri" panose="020F0502020204030204"/>
              <a:ea typeface="+mn-ea"/>
              <a:cs typeface="Aharoni" panose="02010803020104030203" pitchFamily="2" charset="-79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689BFD69-80C7-E4CA-34B2-29827F51F714}"/>
              </a:ext>
            </a:extLst>
          </p:cNvPr>
          <p:cNvSpPr txBox="1"/>
          <p:nvPr/>
        </p:nvSpPr>
        <p:spPr>
          <a:xfrm>
            <a:off x="593862" y="624973"/>
            <a:ext cx="264883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small" spc="0" normalizeH="0" baseline="0" noProof="0" dirty="0">
                <a:ln>
                  <a:noFill/>
                </a:ln>
                <a:solidFill>
                  <a:srgbClr val="5A5D6F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Aharoni" panose="02010803020104030203" pitchFamily="2" charset="-79"/>
              </a:rPr>
              <a:t>Giovanna Frosini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cap="small" dirty="0">
              <a:solidFill>
                <a:srgbClr val="5A5D6F"/>
              </a:solidFill>
              <a:latin typeface="Amasis MT Pro Black" panose="02040A04050005020304" pitchFamily="18" charset="0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small" spc="0" normalizeH="0" baseline="0" noProof="0" dirty="0" smtClean="0">
              <a:ln>
                <a:noFill/>
              </a:ln>
              <a:solidFill>
                <a:srgbClr val="5A5D6F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cap="small" dirty="0">
              <a:solidFill>
                <a:srgbClr val="5A5D6F"/>
              </a:solidFill>
              <a:latin typeface="Amasis MT Pro Black" panose="02040A04050005020304" pitchFamily="18" charset="0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small" spc="0" normalizeH="0" baseline="0" noProof="0" dirty="0" smtClean="0">
              <a:ln>
                <a:noFill/>
              </a:ln>
              <a:solidFill>
                <a:srgbClr val="5A5D6F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cap="small" dirty="0">
              <a:solidFill>
                <a:srgbClr val="5A5D6F"/>
              </a:solidFill>
              <a:latin typeface="Amasis MT Pro Black" panose="02040A04050005020304" pitchFamily="18" charset="0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small" spc="0" normalizeH="0" baseline="0" noProof="0" dirty="0">
              <a:ln>
                <a:noFill/>
              </a:ln>
              <a:solidFill>
                <a:srgbClr val="5A5D6F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10" name="Immagine 9" descr="Immagine che contiene Carattere, Elementi grafici, logo, testo&#10;&#10;Descrizione generata automaticamente">
            <a:extLst>
              <a:ext uri="{FF2B5EF4-FFF2-40B4-BE49-F238E27FC236}">
                <a16:creationId xmlns:a16="http://schemas.microsoft.com/office/drawing/2014/main" xmlns="" id="{54A8B200-A692-2B0D-16C5-31CCD4FC5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839" y="4588343"/>
            <a:ext cx="2002188" cy="2002188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4AE8D5B1-E91A-35D2-CF25-B49FDF1E3103}"/>
              </a:ext>
            </a:extLst>
          </p:cNvPr>
          <p:cNvSpPr txBox="1"/>
          <p:nvPr/>
        </p:nvSpPr>
        <p:spPr>
          <a:xfrm rot="5400000">
            <a:off x="11311470" y="1510083"/>
            <a:ext cx="15071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Grafica: Simone Staffieri</a:t>
            </a:r>
          </a:p>
        </p:txBody>
      </p:sp>
    </p:spTree>
    <p:extLst>
      <p:ext uri="{BB962C8B-B14F-4D97-AF65-F5344CB8AC3E}">
        <p14:creationId xmlns:p14="http://schemas.microsoft.com/office/powerpoint/2010/main" val="622397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723063" cy="543928"/>
          </a:xfrm>
        </p:spPr>
        <p:txBody>
          <a:bodyPr>
            <a:normAutofit/>
          </a:bodyPr>
          <a:lstStyle/>
          <a:p>
            <a:r>
              <a:rPr lang="it-IT" sz="2400" b="1" dirty="0" smtClean="0">
                <a:solidFill>
                  <a:srgbClr val="0000FF"/>
                </a:solidFill>
              </a:rPr>
              <a:t>Cappelletti all’uso di Romagna (7)</a:t>
            </a:r>
            <a:endParaRPr lang="it-IT" sz="2400" b="1" dirty="0">
              <a:solidFill>
                <a:srgbClr val="0000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80737" y="895684"/>
            <a:ext cx="5173579" cy="52812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000" dirty="0" smtClean="0"/>
              <a:t>Sono così chiamati per la loro forma a cappello. Ecco il modo più semplice di farli onde riescano meno gravi allo stomaco.</a:t>
            </a:r>
          </a:p>
          <a:p>
            <a:pPr marL="0" indent="0">
              <a:buNone/>
            </a:pPr>
            <a:r>
              <a:rPr lang="it-IT" sz="2000" dirty="0" smtClean="0"/>
              <a:t>[</a:t>
            </a:r>
            <a:r>
              <a:rPr lang="mr-IN" sz="2000" dirty="0" smtClean="0"/>
              <a:t>…</a:t>
            </a:r>
            <a:r>
              <a:rPr lang="it-IT" sz="2000" dirty="0" smtClean="0"/>
              <a:t> </a:t>
            </a:r>
            <a:r>
              <a:rPr lang="it-IT" sz="2000" i="1" dirty="0" smtClean="0"/>
              <a:t>ingredienti e dosi</a:t>
            </a:r>
            <a:r>
              <a:rPr lang="it-IT" sz="2000" dirty="0" smtClean="0"/>
              <a:t>]</a:t>
            </a:r>
          </a:p>
          <a:p>
            <a:pPr marL="0" indent="0">
              <a:buNone/>
            </a:pPr>
            <a:r>
              <a:rPr lang="it-IT" sz="2000" dirty="0" smtClean="0"/>
              <a:t>Assaggiate il composto per poterlo al caso correggere, perché gl’ingredienti non corrispondono sempre a un modo. Mancando il petto di cappone supplite con grammi 100 di magro di maiale nella lombata, cotto e condizionato nella stessa maniera. [</a:t>
            </a:r>
            <a:r>
              <a:rPr lang="mr-IN" sz="2000" dirty="0" smtClean="0"/>
              <a:t>…</a:t>
            </a:r>
            <a:r>
              <a:rPr lang="it-IT" sz="2000" dirty="0" smtClean="0"/>
              <a:t>]</a:t>
            </a:r>
          </a:p>
          <a:p>
            <a:pPr marL="0" indent="0">
              <a:buNone/>
            </a:pPr>
            <a:r>
              <a:rPr lang="it-IT" sz="2000" dirty="0" smtClean="0"/>
              <a:t>Per chiuderlo fate una sfoglia piuttosto tenera di farina spenta con sole uova servendovi anche di qualche chiara rimasta, e tagliatela con un disco rotondo della grandezza come quello segnato in questa pagina. Ponete il composto in mezzo ai dischi e piegateli in </a:t>
            </a:r>
            <a:r>
              <a:rPr lang="it-IT" sz="2000" dirty="0" err="1" smtClean="0"/>
              <a:t>dueformando</a:t>
            </a:r>
            <a:r>
              <a:rPr lang="it-IT" sz="2000" dirty="0" smtClean="0"/>
              <a:t> così una mezza luna; poi prendete le due estremità della medesima, riunitele insieme ed avrete il </a:t>
            </a:r>
            <a:r>
              <a:rPr lang="it-IT" sz="2000" i="1" dirty="0" smtClean="0"/>
              <a:t>cappelletto</a:t>
            </a:r>
            <a:r>
              <a:rPr lang="it-IT" sz="2000" dirty="0" smtClean="0"/>
              <a:t> compito.</a:t>
            </a:r>
          </a:p>
          <a:p>
            <a:pPr marL="0" indent="0">
              <a:buNone/>
            </a:pPr>
            <a:endParaRPr lang="it-IT" sz="2000" dirty="0"/>
          </a:p>
        </p:txBody>
      </p:sp>
      <p:pic>
        <p:nvPicPr>
          <p:cNvPr id="5" name="Segnaposto contenuto 4" descr="Immagine che contiene testo, carta, Pubblicazione, documento&#10;&#10;Descrizione generata automaticamente">
            <a:extLst>
              <a:ext uri="{FF2B5EF4-FFF2-40B4-BE49-F238E27FC236}">
                <a16:creationId xmlns:a16="http://schemas.microsoft.com/office/drawing/2014/main" xmlns="" id="{657FF27D-B73D-ACD0-AD85-503FF5D825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4" r="11434"/>
          <a:stretch/>
        </p:blipFill>
        <p:spPr>
          <a:xfrm>
            <a:off x="5427579" y="387350"/>
            <a:ext cx="6764421" cy="578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162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 descr="9788809206489_0_536_0_75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998" r="-18998"/>
          <a:stretch>
            <a:fillRect/>
          </a:stretch>
        </p:blipFill>
        <p:spPr>
          <a:xfrm>
            <a:off x="1092838" y="514763"/>
            <a:ext cx="5245100" cy="5822950"/>
          </a:xfrm>
        </p:spPr>
      </p:pic>
      <p:pic>
        <p:nvPicPr>
          <p:cNvPr id="5" name="Picture 4" descr="b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774" r="-18774"/>
          <a:stretch>
            <a:fillRect/>
          </a:stretch>
        </p:blipFill>
        <p:spPr>
          <a:xfrm>
            <a:off x="5626768" y="514964"/>
            <a:ext cx="5263037" cy="58388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073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avventure-1024x78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73531" cy="4340252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691074" y="0"/>
            <a:ext cx="6382362" cy="6748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>
                <a:solidFill>
                  <a:srgbClr val="0000FF"/>
                </a:solidFill>
              </a:rPr>
              <a:t>Pinocchio</a:t>
            </a:r>
            <a:r>
              <a:rPr lang="it-IT" sz="2800" b="1" dirty="0">
                <a:solidFill>
                  <a:srgbClr val="0000FF"/>
                </a:solidFill>
              </a:rPr>
              <a:t> nasce giovedì 7 luglio 1881:</a:t>
            </a:r>
          </a:p>
          <a:p>
            <a:r>
              <a:rPr lang="it-IT" sz="2800" b="1" i="1" dirty="0"/>
              <a:t>La storia di un burattino</a:t>
            </a:r>
            <a:r>
              <a:rPr lang="it-IT" sz="2800" dirty="0"/>
              <a:t> (</a:t>
            </a:r>
            <a:r>
              <a:rPr lang="it-IT" sz="2800" dirty="0" err="1"/>
              <a:t>capp</a:t>
            </a:r>
            <a:r>
              <a:rPr lang="it-IT" sz="2800" dirty="0"/>
              <a:t>. I-XV)</a:t>
            </a:r>
          </a:p>
          <a:p>
            <a:r>
              <a:rPr lang="it-IT" sz="2800" b="1" i="1" dirty="0"/>
              <a:t>Le avventure di Pinocchio</a:t>
            </a:r>
            <a:r>
              <a:rPr lang="it-IT" sz="2800" dirty="0"/>
              <a:t> (</a:t>
            </a:r>
            <a:r>
              <a:rPr lang="it-IT" sz="2800" dirty="0" err="1"/>
              <a:t>capp</a:t>
            </a:r>
            <a:r>
              <a:rPr lang="it-IT" sz="2800" dirty="0"/>
              <a:t>. XVI-XXXVI) </a:t>
            </a:r>
            <a:r>
              <a:rPr lang="it-IT" sz="2800" dirty="0" smtClean="0"/>
              <a:t>[</a:t>
            </a:r>
            <a:r>
              <a:rPr lang="it-IT" sz="2800" dirty="0"/>
              <a:t>luglio 1881-gennaio 1883]</a:t>
            </a:r>
          </a:p>
          <a:p>
            <a:r>
              <a:rPr lang="it-IT" sz="2800" b="1" dirty="0" smtClean="0">
                <a:solidFill>
                  <a:srgbClr val="0000FF"/>
                </a:solidFill>
              </a:rPr>
              <a:t>A </a:t>
            </a:r>
            <a:r>
              <a:rPr lang="it-IT" sz="2800" b="1" dirty="0">
                <a:solidFill>
                  <a:srgbClr val="0000FF"/>
                </a:solidFill>
              </a:rPr>
              <a:t>Guido Biagi, amministratore del “Giornale per i bambini”:</a:t>
            </a:r>
          </a:p>
          <a:p>
            <a:r>
              <a:rPr lang="it-IT" sz="2800" b="1" dirty="0"/>
              <a:t>«Ti mando questa bambinata, </a:t>
            </a:r>
          </a:p>
          <a:p>
            <a:r>
              <a:rPr lang="it-IT" sz="2800" b="1" dirty="0"/>
              <a:t>fanne quel che ti pare; ma se la stampi, pagamela bene per farmi venir la voglia di seguitarla</a:t>
            </a:r>
            <a:r>
              <a:rPr lang="it-IT" sz="2800" b="1" dirty="0" smtClean="0"/>
              <a:t>»</a:t>
            </a:r>
          </a:p>
          <a:p>
            <a:endParaRPr lang="it-IT" sz="2800" b="1" dirty="0" smtClean="0"/>
          </a:p>
          <a:p>
            <a:r>
              <a:rPr lang="it-IT" sz="2800" dirty="0" smtClean="0"/>
              <a:t>In volume:</a:t>
            </a:r>
          </a:p>
          <a:p>
            <a:r>
              <a:rPr lang="it-IT" sz="2800" b="1" i="1" dirty="0" smtClean="0">
                <a:solidFill>
                  <a:srgbClr val="800000"/>
                </a:solidFill>
              </a:rPr>
              <a:t>Le avventure di Pinocchio. Storia di un burattino</a:t>
            </a:r>
            <a:r>
              <a:rPr lang="it-IT" sz="2800" b="1" dirty="0" smtClean="0">
                <a:solidFill>
                  <a:srgbClr val="800000"/>
                </a:solidFill>
              </a:rPr>
              <a:t>, Firenze, Paggi, 1883 (poi: </a:t>
            </a:r>
            <a:r>
              <a:rPr lang="it-IT" sz="2800" b="1" dirty="0" err="1" smtClean="0">
                <a:solidFill>
                  <a:srgbClr val="800000"/>
                </a:solidFill>
              </a:rPr>
              <a:t>Bemporad</a:t>
            </a:r>
            <a:r>
              <a:rPr lang="it-IT" sz="2800" b="1" dirty="0" smtClean="0">
                <a:solidFill>
                  <a:srgbClr val="8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07871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b="1" i="1" dirty="0" smtClean="0"/>
              <a:t>Le avventure di Pinocchio</a:t>
            </a:r>
            <a:r>
              <a:rPr lang="it-IT" sz="2400" b="1" dirty="0" smtClean="0"/>
              <a:t>, cap. XIII</a:t>
            </a:r>
            <a:endParaRPr lang="it-IT" sz="2400" b="1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835977" y="1318151"/>
            <a:ext cx="10517823" cy="48588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400" b="1" dirty="0" smtClean="0"/>
              <a:t>Entrati nell’osteria</a:t>
            </a:r>
            <a:r>
              <a:rPr lang="it-IT" sz="2400" dirty="0" smtClean="0"/>
              <a:t> [dal “Gambero rosso”], si posero tutti e tre a tavola: ma nessuno di loro aveva appetito.</a:t>
            </a:r>
          </a:p>
          <a:p>
            <a:pPr marL="0" indent="0">
              <a:buNone/>
            </a:pPr>
            <a:r>
              <a:rPr lang="it-IT" sz="2400" b="1" dirty="0" smtClean="0"/>
              <a:t>Il povero Gatto</a:t>
            </a:r>
            <a:r>
              <a:rPr lang="it-IT" sz="2400" dirty="0" smtClean="0"/>
              <a:t>, sentendosi gravemente indisposto di stomaco, non poté mangiare altro che </a:t>
            </a:r>
            <a:r>
              <a:rPr lang="it-IT" sz="2400" b="1" dirty="0" smtClean="0"/>
              <a:t>trentacinque triglie con salsa di pomodoro</a:t>
            </a:r>
            <a:r>
              <a:rPr lang="it-IT" sz="2400" dirty="0" smtClean="0"/>
              <a:t> e quattro porzioni di </a:t>
            </a:r>
            <a:r>
              <a:rPr lang="it-IT" sz="2400" b="1" dirty="0" smtClean="0"/>
              <a:t>trippa alla parmigiana</a:t>
            </a:r>
            <a:r>
              <a:rPr lang="it-IT" sz="2400" dirty="0" smtClean="0"/>
              <a:t>: e perché la trippa non gli pareva condita abbastanza, si rifece tre volte a chiedere il burro e il formaggio grattato!</a:t>
            </a:r>
          </a:p>
          <a:p>
            <a:pPr marL="0" indent="0">
              <a:buNone/>
            </a:pPr>
            <a:r>
              <a:rPr lang="it-IT" sz="2400" b="1" dirty="0" smtClean="0"/>
              <a:t>La Volpe</a:t>
            </a:r>
            <a:r>
              <a:rPr lang="it-IT" sz="2400" dirty="0" smtClean="0"/>
              <a:t> avrebbe </a:t>
            </a:r>
            <a:r>
              <a:rPr lang="it-IT" sz="2400" dirty="0" err="1" smtClean="0"/>
              <a:t>spelluzzicato</a:t>
            </a:r>
            <a:r>
              <a:rPr lang="it-IT" sz="2400" dirty="0" smtClean="0"/>
              <a:t> volentieri qualche cosa anche lei: ma siccome il medico le aveva ordinato una grandissima dieta, così dové contentarsi di </a:t>
            </a:r>
            <a:r>
              <a:rPr lang="it-IT" sz="2400" b="1" dirty="0" smtClean="0"/>
              <a:t>una semplice lepre dolce e forte</a:t>
            </a:r>
            <a:r>
              <a:rPr lang="it-IT" sz="2400" dirty="0" smtClean="0"/>
              <a:t> con un leggerissimo contorno di pollastre ingrassate e di galletti di primo canto. Dopo la lepre si fece portare per </a:t>
            </a:r>
            <a:r>
              <a:rPr lang="it-IT" sz="2400" dirty="0" err="1" smtClean="0"/>
              <a:t>tornagusto</a:t>
            </a:r>
            <a:r>
              <a:rPr lang="it-IT" sz="2400" dirty="0" smtClean="0"/>
              <a:t> </a:t>
            </a:r>
            <a:r>
              <a:rPr lang="it-IT" sz="2400" b="1" dirty="0" smtClean="0"/>
              <a:t>un </a:t>
            </a:r>
            <a:r>
              <a:rPr lang="it-IT" sz="2400" b="1" dirty="0" err="1" smtClean="0"/>
              <a:t>cibreino</a:t>
            </a:r>
            <a:r>
              <a:rPr lang="it-IT" sz="2400" b="1" dirty="0" smtClean="0"/>
              <a:t> di pernici, di starne, di conigli, di ranocchi, di lucertole e d’uva </a:t>
            </a:r>
            <a:r>
              <a:rPr lang="it-IT" sz="2400" b="1" dirty="0" err="1" smtClean="0"/>
              <a:t>paradisa</a:t>
            </a:r>
            <a:r>
              <a:rPr lang="it-IT" sz="2400" dirty="0" smtClean="0"/>
              <a:t>; e poi non volle altro. [</a:t>
            </a:r>
            <a:r>
              <a:rPr lang="mr-IN" sz="2400" dirty="0" smtClean="0"/>
              <a:t>…</a:t>
            </a:r>
            <a:r>
              <a:rPr lang="it-IT" sz="2400" dirty="0" smtClean="0"/>
              <a:t>]</a:t>
            </a:r>
          </a:p>
          <a:p>
            <a:pPr marL="0" indent="0">
              <a:buNone/>
            </a:pPr>
            <a:r>
              <a:rPr lang="it-IT" sz="2400" b="1" dirty="0" smtClean="0"/>
              <a:t>Quello che mangiò meno di tutti fu Pinocchio</a:t>
            </a:r>
            <a:r>
              <a:rPr lang="it-IT" sz="2400" dirty="0" smtClean="0"/>
              <a:t>. Chiese uno spicchio di noce e un cantuccino di pane, e lasciò nel piatto ogni cosa.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626882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Collodi_-_Le_avventure_di_Pinocchio_Bemporad_189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239" r="-62239"/>
          <a:stretch>
            <a:fillRect/>
          </a:stretch>
        </p:blipFill>
        <p:spPr>
          <a:xfrm>
            <a:off x="401913" y="851975"/>
            <a:ext cx="11301764" cy="5127928"/>
          </a:xfrm>
        </p:spPr>
      </p:pic>
    </p:spTree>
    <p:extLst>
      <p:ext uri="{BB962C8B-B14F-4D97-AF65-F5344CB8AC3E}">
        <p14:creationId xmlns:p14="http://schemas.microsoft.com/office/powerpoint/2010/main" val="1503980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350423" y="369726"/>
            <a:ext cx="10015647" cy="6278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/>
              <a:t>Le avventure di Pinocchio, cap. XIX</a:t>
            </a:r>
          </a:p>
          <a:p>
            <a:endParaRPr lang="it-IT" sz="2400" b="1" dirty="0"/>
          </a:p>
          <a:p>
            <a:r>
              <a:rPr lang="it-IT" sz="2400" dirty="0" smtClean="0"/>
              <a:t>-- E se invece di mille monete, ne trovassi su i rami dell’albero duemila? </a:t>
            </a:r>
            <a:r>
              <a:rPr lang="mr-IN" sz="2400" dirty="0" smtClean="0"/>
              <a:t>…</a:t>
            </a:r>
            <a:r>
              <a:rPr lang="it-IT" sz="2400" dirty="0" smtClean="0"/>
              <a:t> E se invece di duemila, ne trovassi cinquemila? E se invece di cinquemila ne trovassi centomila? Oh! Che bel signore, allora, che diventerei!... Vorrei avere un bel palazzo, mille cavallini di legno e mille scuderie, per potermi baloccare, </a:t>
            </a:r>
            <a:r>
              <a:rPr lang="it-IT" sz="2400" b="1" dirty="0" smtClean="0"/>
              <a:t>una cantina di rosoli e di alchermes, e una libreria tutta piena di canditi, di torte, di </a:t>
            </a:r>
            <a:r>
              <a:rPr lang="it-IT" sz="2400" b="1" dirty="0" err="1" smtClean="0"/>
              <a:t>panattoni</a:t>
            </a:r>
            <a:r>
              <a:rPr lang="it-IT" sz="2400" b="1" dirty="0" smtClean="0"/>
              <a:t>, di mandorlati e di cialdoni colla panna</a:t>
            </a:r>
            <a:r>
              <a:rPr lang="it-IT" sz="2400" dirty="0" smtClean="0"/>
              <a:t>.</a:t>
            </a:r>
          </a:p>
          <a:p>
            <a:endParaRPr lang="it-IT" sz="2400" dirty="0"/>
          </a:p>
          <a:p>
            <a:r>
              <a:rPr lang="it-IT" sz="2400" b="1" dirty="0"/>
              <a:t>Le avventure di Pinocchio, cap. </a:t>
            </a:r>
            <a:r>
              <a:rPr lang="it-IT" sz="2400" b="1" dirty="0" smtClean="0"/>
              <a:t>XXXIII</a:t>
            </a:r>
          </a:p>
          <a:p>
            <a:endParaRPr lang="it-IT" sz="2400" b="1" dirty="0"/>
          </a:p>
          <a:p>
            <a:r>
              <a:rPr lang="it-IT" sz="2400" dirty="0" smtClean="0"/>
              <a:t>La mattina dopo, svegliandosi, cercò subito nella greppia un altro po’ di fieno; ma non lo trovò, perché l’aveva mangiato tutto nella notte.</a:t>
            </a:r>
          </a:p>
          <a:p>
            <a:r>
              <a:rPr lang="it-IT" sz="2400" dirty="0" smtClean="0"/>
              <a:t>Allora prese una boccata di paglia tritata; ma in quel mentre che la masticava si dové accorgere che il sapore della paglia tritata</a:t>
            </a:r>
            <a:r>
              <a:rPr lang="it-IT" sz="2400" b="1" dirty="0" smtClean="0"/>
              <a:t> non somigliava punto né al risotto alla milanese né ai maccheroni alla napoletana</a:t>
            </a:r>
            <a:r>
              <a:rPr lang="it-IT" sz="2400" dirty="0" smtClean="0"/>
              <a:t>.</a:t>
            </a:r>
            <a:endParaRPr lang="it-IT" sz="2400" dirty="0"/>
          </a:p>
          <a:p>
            <a:r>
              <a:rPr lang="it-IT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89422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11200" y="304801"/>
            <a:ext cx="10871200" cy="58213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it-IT" sz="2800" b="1" dirty="0" smtClean="0">
                <a:solidFill>
                  <a:schemeClr val="accent5">
                    <a:lumMod val="75000"/>
                  </a:schemeClr>
                </a:solidFill>
              </a:rPr>
              <a:t>Pinocchio e Artusi</a:t>
            </a:r>
          </a:p>
          <a:p>
            <a:pPr marL="0" indent="0">
              <a:buFontTx/>
              <a:buNone/>
              <a:defRPr/>
            </a:pPr>
            <a:endParaRPr lang="it-IT" sz="2800" dirty="0"/>
          </a:p>
          <a:p>
            <a:pPr marL="0" indent="0">
              <a:buFontTx/>
              <a:buNone/>
              <a:defRPr/>
            </a:pPr>
            <a:r>
              <a:rPr lang="it-IT" sz="2800" dirty="0" smtClean="0"/>
              <a:t>triglie </a:t>
            </a:r>
            <a:r>
              <a:rPr lang="it-IT" sz="2800" dirty="0"/>
              <a:t>con salsa di pomodoro &gt; </a:t>
            </a:r>
            <a:r>
              <a:rPr lang="it-IT" sz="2800" b="1" dirty="0">
                <a:solidFill>
                  <a:srgbClr val="3333CC"/>
                </a:solidFill>
              </a:rPr>
              <a:t>296. Triglie alla </a:t>
            </a:r>
            <a:r>
              <a:rPr lang="it-IT" sz="2800" b="1" dirty="0" smtClean="0">
                <a:solidFill>
                  <a:srgbClr val="3333CC"/>
                </a:solidFill>
              </a:rPr>
              <a:t>livornese</a:t>
            </a:r>
            <a:endParaRPr lang="it-IT" sz="2800" dirty="0">
              <a:solidFill>
                <a:srgbClr val="3333CC"/>
              </a:solidFill>
            </a:endParaRPr>
          </a:p>
          <a:p>
            <a:pPr>
              <a:defRPr/>
            </a:pPr>
            <a:r>
              <a:rPr lang="it-IT" sz="2800" dirty="0"/>
              <a:t>trippa alla parmigiana &gt; </a:t>
            </a:r>
            <a:r>
              <a:rPr lang="it-IT" sz="2800" b="1" dirty="0">
                <a:solidFill>
                  <a:srgbClr val="CC0099"/>
                </a:solidFill>
              </a:rPr>
              <a:t>206. Trippa col sugo</a:t>
            </a:r>
            <a:endParaRPr lang="it-IT" sz="2800" dirty="0">
              <a:solidFill>
                <a:srgbClr val="CC0099"/>
              </a:solidFill>
            </a:endParaRPr>
          </a:p>
          <a:p>
            <a:pPr>
              <a:defRPr/>
            </a:pPr>
            <a:r>
              <a:rPr lang="it-IT" sz="2800" dirty="0" smtClean="0"/>
              <a:t>lepre </a:t>
            </a:r>
            <a:r>
              <a:rPr lang="it-IT" sz="2800" dirty="0"/>
              <a:t>dolce e forte &gt; </a:t>
            </a:r>
            <a:r>
              <a:rPr lang="it-IT" sz="2800" b="1" dirty="0">
                <a:solidFill>
                  <a:srgbClr val="3333CC"/>
                </a:solidFill>
              </a:rPr>
              <a:t>178. Cignale dolce-forte</a:t>
            </a:r>
            <a:endParaRPr lang="it-IT" sz="2800" dirty="0">
              <a:solidFill>
                <a:srgbClr val="3333CC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it-IT" sz="2800" dirty="0"/>
              <a:t>con una aggiunta nelle edizioni successive alla prima: «Nello stesso modo potete cucinare la lepre»</a:t>
            </a:r>
          </a:p>
          <a:p>
            <a:pPr>
              <a:defRPr/>
            </a:pPr>
            <a:r>
              <a:rPr lang="it-IT" sz="2800" dirty="0" err="1" smtClean="0"/>
              <a:t>cibreino</a:t>
            </a:r>
            <a:r>
              <a:rPr lang="it-IT" sz="2800" dirty="0" smtClean="0"/>
              <a:t> </a:t>
            </a:r>
            <a:r>
              <a:rPr lang="it-IT" sz="2800" dirty="0"/>
              <a:t>&gt; </a:t>
            </a:r>
            <a:r>
              <a:rPr lang="it-IT" sz="2800" b="1" dirty="0" smtClean="0">
                <a:solidFill>
                  <a:srgbClr val="CC0099"/>
                </a:solidFill>
              </a:rPr>
              <a:t>257. Cibreo</a:t>
            </a:r>
            <a:r>
              <a:rPr lang="it-IT" sz="2800" dirty="0" smtClean="0">
                <a:solidFill>
                  <a:srgbClr val="CC0099"/>
                </a:solidFill>
              </a:rPr>
              <a:t> </a:t>
            </a:r>
            <a:r>
              <a:rPr lang="it-IT" sz="2800" dirty="0"/>
              <a:t>[inserita nella seconda edizione, 1895]</a:t>
            </a:r>
          </a:p>
          <a:p>
            <a:pPr marL="0" indent="0">
              <a:buFontTx/>
              <a:buNone/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3249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320800" y="533400"/>
            <a:ext cx="9042400" cy="62478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2800" b="1" dirty="0">
                <a:solidFill>
                  <a:srgbClr val="CC0099"/>
                </a:solidFill>
                <a:latin typeface="Calibri"/>
                <a:cs typeface="Calibri"/>
              </a:rPr>
              <a:t>... una cantina di rosoli e di alchermes, e una libreria tutta piena di canditi, di torte, di </a:t>
            </a:r>
            <a:r>
              <a:rPr lang="it-IT" sz="2800" b="1" dirty="0" err="1">
                <a:solidFill>
                  <a:srgbClr val="CC0099"/>
                </a:solidFill>
                <a:latin typeface="Calibri"/>
                <a:cs typeface="Calibri"/>
              </a:rPr>
              <a:t>panattoni</a:t>
            </a:r>
            <a:r>
              <a:rPr lang="it-IT" sz="2800" b="1" dirty="0">
                <a:solidFill>
                  <a:srgbClr val="CC0099"/>
                </a:solidFill>
                <a:latin typeface="Calibri"/>
                <a:cs typeface="Calibri"/>
              </a:rPr>
              <a:t>, di mandorlati e di cialdoni colla panna ...</a:t>
            </a:r>
            <a:endParaRPr lang="it-IT" sz="2800" dirty="0">
              <a:solidFill>
                <a:srgbClr val="CC0099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it-IT" sz="2800" dirty="0">
                <a:latin typeface="Calibri"/>
                <a:cs typeface="Calibri"/>
              </a:rPr>
              <a:t> </a:t>
            </a:r>
          </a:p>
          <a:p>
            <a:pPr marL="457200" indent="-457200">
              <a:buFont typeface="Wingdings" charset="0"/>
              <a:buChar char="Ø"/>
              <a:defRPr/>
            </a:pPr>
            <a:r>
              <a:rPr lang="it-IT" sz="2800" b="1" dirty="0">
                <a:latin typeface="Calibri"/>
                <a:cs typeface="Calibri"/>
              </a:rPr>
              <a:t>379. Cialdoni; 376. Croccante</a:t>
            </a:r>
            <a:endParaRPr lang="it-IT" sz="2800" dirty="0">
              <a:latin typeface="Calibri"/>
              <a:cs typeface="Calibri"/>
            </a:endParaRPr>
          </a:p>
          <a:p>
            <a:pPr marL="457200" indent="-457200">
              <a:buFont typeface="Wingdings" charset="0"/>
              <a:buChar char="Ø"/>
              <a:defRPr/>
            </a:pPr>
            <a:r>
              <a:rPr lang="it-IT" sz="2800" b="1" dirty="0">
                <a:latin typeface="Calibri"/>
                <a:cs typeface="Calibri"/>
              </a:rPr>
              <a:t>366. Panettone Marietta </a:t>
            </a:r>
            <a:endParaRPr lang="it-IT" sz="2800" dirty="0">
              <a:latin typeface="Calibri"/>
              <a:cs typeface="Calibri"/>
            </a:endParaRPr>
          </a:p>
          <a:p>
            <a:pPr marL="457200" indent="-457200">
              <a:buFont typeface="Wingdings" charset="0"/>
              <a:buChar char="Ø"/>
              <a:defRPr/>
            </a:pPr>
            <a:r>
              <a:rPr lang="it-IT" sz="2800" b="1" dirty="0">
                <a:latin typeface="Calibri"/>
                <a:cs typeface="Calibri"/>
              </a:rPr>
              <a:t>463. Rosolio di Portogallo; 464. Rosolio di cedro; 465. Rosolio </a:t>
            </a:r>
            <a:r>
              <a:rPr lang="it-IT" sz="2800" b="1" dirty="0" err="1">
                <a:latin typeface="Calibri"/>
                <a:cs typeface="Calibri"/>
              </a:rPr>
              <a:t>d’anaci</a:t>
            </a:r>
            <a:endParaRPr lang="it-IT" sz="2800" b="1" dirty="0">
              <a:latin typeface="Calibri"/>
              <a:cs typeface="Calibri"/>
            </a:endParaRPr>
          </a:p>
          <a:p>
            <a:pPr marL="457200" indent="-457200">
              <a:buFont typeface="Wingdings" charset="0"/>
              <a:buChar char="Ø"/>
              <a:defRPr/>
            </a:pPr>
            <a:endParaRPr lang="it-IT" sz="2800" b="1" dirty="0">
              <a:latin typeface="Calibri"/>
              <a:cs typeface="Calibri"/>
            </a:endParaRPr>
          </a:p>
          <a:p>
            <a:pPr>
              <a:defRPr/>
            </a:pPr>
            <a:r>
              <a:rPr lang="it-IT" sz="2400" b="1" i="1" dirty="0" err="1">
                <a:solidFill>
                  <a:srgbClr val="3333CC"/>
                </a:solidFill>
              </a:rPr>
              <a:t>Alkermes</a:t>
            </a:r>
            <a:r>
              <a:rPr lang="it-IT" sz="2400" b="1" dirty="0">
                <a:solidFill>
                  <a:srgbClr val="3333CC"/>
                </a:solidFill>
              </a:rPr>
              <a:t>, </a:t>
            </a:r>
            <a:r>
              <a:rPr lang="it-IT" sz="2400" b="1" i="1" dirty="0" err="1">
                <a:solidFill>
                  <a:srgbClr val="3333CC"/>
                </a:solidFill>
              </a:rPr>
              <a:t>baba</a:t>
            </a:r>
            <a:r>
              <a:rPr lang="it-IT" sz="2400" b="1" dirty="0">
                <a:solidFill>
                  <a:srgbClr val="3333CC"/>
                </a:solidFill>
              </a:rPr>
              <a:t>, </a:t>
            </a:r>
            <a:r>
              <a:rPr lang="it-IT" sz="2400" b="1" i="1" dirty="0">
                <a:solidFill>
                  <a:srgbClr val="3333CC"/>
                </a:solidFill>
              </a:rPr>
              <a:t>brioches </a:t>
            </a:r>
            <a:r>
              <a:rPr lang="it-IT" sz="2400" b="1" dirty="0">
                <a:solidFill>
                  <a:srgbClr val="3333CC"/>
                </a:solidFill>
              </a:rPr>
              <a:t>(</a:t>
            </a:r>
            <a:r>
              <a:rPr lang="it-IT" sz="2400" b="1" dirty="0" err="1">
                <a:solidFill>
                  <a:srgbClr val="3333CC"/>
                </a:solidFill>
              </a:rPr>
              <a:t>masch</a:t>
            </a:r>
            <a:r>
              <a:rPr lang="it-IT" sz="2400" b="1" dirty="0">
                <a:solidFill>
                  <a:srgbClr val="3333CC"/>
                </a:solidFill>
              </a:rPr>
              <a:t>. </a:t>
            </a:r>
            <a:r>
              <a:rPr lang="it-IT" sz="2400" b="1" dirty="0" err="1">
                <a:solidFill>
                  <a:srgbClr val="3333CC"/>
                </a:solidFill>
              </a:rPr>
              <a:t>pl</a:t>
            </a:r>
            <a:r>
              <a:rPr lang="it-IT" sz="2400" b="1" dirty="0">
                <a:solidFill>
                  <a:srgbClr val="3333CC"/>
                </a:solidFill>
              </a:rPr>
              <a:t>.), </a:t>
            </a:r>
            <a:r>
              <a:rPr lang="it-IT" sz="2400" b="1" i="1" dirty="0">
                <a:solidFill>
                  <a:srgbClr val="3333CC"/>
                </a:solidFill>
              </a:rPr>
              <a:t>latte </a:t>
            </a:r>
            <a:r>
              <a:rPr lang="it-IT" sz="2400" b="1" i="1" dirty="0" err="1">
                <a:solidFill>
                  <a:srgbClr val="3333CC"/>
                </a:solidFill>
              </a:rPr>
              <a:t>brule</a:t>
            </a:r>
            <a:r>
              <a:rPr lang="it-IT" sz="2400" b="1" dirty="0">
                <a:solidFill>
                  <a:srgbClr val="3333CC"/>
                </a:solidFill>
              </a:rPr>
              <a:t>,, </a:t>
            </a:r>
            <a:r>
              <a:rPr lang="it-IT" sz="2400" b="1" i="1" dirty="0">
                <a:solidFill>
                  <a:srgbClr val="3333CC"/>
                </a:solidFill>
              </a:rPr>
              <a:t>canape</a:t>
            </a:r>
            <a:r>
              <a:rPr lang="it-IT" sz="2400" b="1" dirty="0">
                <a:solidFill>
                  <a:srgbClr val="3333CC"/>
                </a:solidFill>
              </a:rPr>
              <a:t>, </a:t>
            </a:r>
            <a:r>
              <a:rPr lang="it-IT" sz="2400" b="1" i="1" dirty="0">
                <a:solidFill>
                  <a:srgbClr val="3333CC"/>
                </a:solidFill>
              </a:rPr>
              <a:t>champagne</a:t>
            </a:r>
            <a:r>
              <a:rPr lang="it-IT" sz="2400" b="1" dirty="0">
                <a:solidFill>
                  <a:srgbClr val="3333CC"/>
                </a:solidFill>
              </a:rPr>
              <a:t>, </a:t>
            </a:r>
            <a:r>
              <a:rPr lang="it-IT" sz="2400" b="1" i="1" dirty="0">
                <a:solidFill>
                  <a:srgbClr val="3333CC"/>
                </a:solidFill>
              </a:rPr>
              <a:t>cognac</a:t>
            </a:r>
            <a:r>
              <a:rPr lang="it-IT" sz="2400" b="1" dirty="0">
                <a:solidFill>
                  <a:srgbClr val="3333CC"/>
                </a:solidFill>
              </a:rPr>
              <a:t>, </a:t>
            </a:r>
            <a:r>
              <a:rPr lang="it-IT" sz="2400" b="1" i="1" dirty="0">
                <a:solidFill>
                  <a:srgbClr val="3333CC"/>
                </a:solidFill>
              </a:rPr>
              <a:t>dessert</a:t>
            </a:r>
            <a:r>
              <a:rPr lang="it-IT" sz="2400" b="1" dirty="0">
                <a:solidFill>
                  <a:srgbClr val="3333CC"/>
                </a:solidFill>
              </a:rPr>
              <a:t>, </a:t>
            </a:r>
            <a:r>
              <a:rPr lang="it-IT" sz="2400" b="1" i="1" dirty="0">
                <a:solidFill>
                  <a:srgbClr val="3333CC"/>
                </a:solidFill>
              </a:rPr>
              <a:t>Krapfen</a:t>
            </a:r>
            <a:r>
              <a:rPr lang="it-IT" sz="2400" b="1" dirty="0">
                <a:solidFill>
                  <a:srgbClr val="3333CC"/>
                </a:solidFill>
              </a:rPr>
              <a:t>, </a:t>
            </a:r>
            <a:r>
              <a:rPr lang="it-IT" sz="2400" b="1" i="1" dirty="0">
                <a:solidFill>
                  <a:srgbClr val="3333CC"/>
                </a:solidFill>
              </a:rPr>
              <a:t>plum-cake</a:t>
            </a:r>
            <a:r>
              <a:rPr lang="it-IT" sz="2400" b="1" dirty="0">
                <a:solidFill>
                  <a:srgbClr val="3333CC"/>
                </a:solidFill>
              </a:rPr>
              <a:t>, </a:t>
            </a:r>
            <a:r>
              <a:rPr lang="it-IT" sz="2400" b="1" i="1" dirty="0">
                <a:solidFill>
                  <a:srgbClr val="3333CC"/>
                </a:solidFill>
              </a:rPr>
              <a:t>puree</a:t>
            </a:r>
            <a:r>
              <a:rPr lang="it-IT" sz="2400" b="1" dirty="0">
                <a:solidFill>
                  <a:srgbClr val="3333CC"/>
                </a:solidFill>
              </a:rPr>
              <a:t>, </a:t>
            </a:r>
            <a:r>
              <a:rPr lang="it-IT" sz="2400" b="1" i="1" dirty="0">
                <a:solidFill>
                  <a:srgbClr val="3333CC"/>
                </a:solidFill>
              </a:rPr>
              <a:t>rhum</a:t>
            </a:r>
            <a:r>
              <a:rPr lang="it-IT" sz="2400" b="1" dirty="0">
                <a:solidFill>
                  <a:srgbClr val="3333CC"/>
                </a:solidFill>
              </a:rPr>
              <a:t>, </a:t>
            </a:r>
            <a:r>
              <a:rPr lang="it-IT" sz="2400" b="1" i="1" dirty="0" err="1">
                <a:solidFill>
                  <a:srgbClr val="3333CC"/>
                </a:solidFill>
              </a:rPr>
              <a:t>sandwichs</a:t>
            </a:r>
            <a:r>
              <a:rPr lang="it-IT" sz="2400" b="1" dirty="0">
                <a:solidFill>
                  <a:srgbClr val="3333CC"/>
                </a:solidFill>
              </a:rPr>
              <a:t>, </a:t>
            </a:r>
            <a:r>
              <a:rPr lang="it-IT" sz="2400" b="1" i="1" dirty="0">
                <a:solidFill>
                  <a:srgbClr val="3333CC"/>
                </a:solidFill>
              </a:rPr>
              <a:t>Strudel</a:t>
            </a:r>
            <a:r>
              <a:rPr lang="it-IT" sz="2400" b="1" dirty="0">
                <a:solidFill>
                  <a:srgbClr val="3333CC"/>
                </a:solidFill>
              </a:rPr>
              <a:t>, </a:t>
            </a:r>
            <a:r>
              <a:rPr lang="it-IT" sz="2400" b="1" i="1" dirty="0">
                <a:solidFill>
                  <a:srgbClr val="3333CC"/>
                </a:solidFill>
              </a:rPr>
              <a:t>vol-au-vent</a:t>
            </a:r>
            <a:r>
              <a:rPr lang="it-IT" sz="2400" b="1" dirty="0">
                <a:solidFill>
                  <a:srgbClr val="3333CC"/>
                </a:solidFill>
              </a:rPr>
              <a:t>, ecc.</a:t>
            </a:r>
          </a:p>
          <a:p>
            <a:pPr>
              <a:defRPr/>
            </a:pPr>
            <a:endParaRPr lang="it-IT" sz="2000" b="1" dirty="0">
              <a:latin typeface="Calibri"/>
              <a:cs typeface="Calibri"/>
            </a:endParaRPr>
          </a:p>
          <a:p>
            <a:pPr marL="457200" indent="-457200">
              <a:buFont typeface="Wingdings" charset="0"/>
              <a:buChar char="Ø"/>
              <a:defRPr/>
            </a:pPr>
            <a:endParaRPr lang="it-IT" sz="2800" b="1" dirty="0">
              <a:latin typeface="Calibri"/>
              <a:cs typeface="Calibri"/>
            </a:endParaRPr>
          </a:p>
          <a:p>
            <a:pPr marL="457200" indent="-457200">
              <a:buFont typeface="Wingdings" charset="0"/>
              <a:buChar char="Ø"/>
              <a:defRPr/>
            </a:pPr>
            <a:endParaRPr lang="it-IT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0281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1359673" y="206956"/>
            <a:ext cx="8865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i="1" dirty="0">
                <a:solidFill>
                  <a:srgbClr val="860000"/>
                </a:solidFill>
                <a:latin typeface="Verdana" charset="0"/>
              </a:rPr>
              <a:t>I caratteri della lingua italiana del cibo</a:t>
            </a:r>
            <a:endParaRPr lang="it-IT" dirty="0">
              <a:solidFill>
                <a:srgbClr val="860000"/>
              </a:solidFill>
            </a:endParaRPr>
          </a:p>
        </p:txBody>
      </p:sp>
      <p:graphicFrame>
        <p:nvGraphicFramePr>
          <p:cNvPr id="6" name="Diagramma 5"/>
          <p:cNvGraphicFramePr/>
          <p:nvPr/>
        </p:nvGraphicFramePr>
        <p:xfrm>
          <a:off x="1713454" y="600360"/>
          <a:ext cx="966574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9412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xmlns="" id="{83039A6D-C840-7F47-A368-D9A7CDF845C5}"/>
              </a:ext>
            </a:extLst>
          </p:cNvPr>
          <p:cNvSpPr/>
          <p:nvPr/>
        </p:nvSpPr>
        <p:spPr>
          <a:xfrm>
            <a:off x="0" y="6296026"/>
            <a:ext cx="12192000" cy="562864"/>
          </a:xfrm>
          <a:custGeom>
            <a:avLst/>
            <a:gdLst/>
            <a:ahLst/>
            <a:cxnLst/>
            <a:rect l="l" t="t" r="r" b="b"/>
            <a:pathLst>
              <a:path w="9144000" h="1146175">
                <a:moveTo>
                  <a:pt x="0" y="1146048"/>
                </a:moveTo>
                <a:lnTo>
                  <a:pt x="9144000" y="1146048"/>
                </a:lnTo>
                <a:lnTo>
                  <a:pt x="9144000" y="0"/>
                </a:lnTo>
                <a:lnTo>
                  <a:pt x="0" y="0"/>
                </a:lnTo>
                <a:lnTo>
                  <a:pt x="0" y="1146048"/>
                </a:lnTo>
                <a:close/>
              </a:path>
            </a:pathLst>
          </a:custGeom>
          <a:solidFill>
            <a:srgbClr val="275F90"/>
          </a:solidFill>
        </p:spPr>
        <p:txBody>
          <a:bodyPr wrap="square" lIns="0" tIns="0" rIns="0" bIns="0" rtlCol="0"/>
          <a:lstStyle/>
          <a:p>
            <a:pPr algn="r"/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4017344" y="121920"/>
            <a:ext cx="4330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Parole straniere entrate in italiano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91669" y="636422"/>
            <a:ext cx="80316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 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francese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buffet 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‘credenza’, e ‘rinfresco’, 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charlotte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uova à la coque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dessert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entre-côte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frappé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julienne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marrons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glacés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omelette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soufflé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oltre naturalmente a 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menu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dal al Novecento: </a:t>
            </a:r>
            <a:r>
              <a:rPr lang="it-IT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crème caramel </a:t>
            </a:r>
            <a:r>
              <a:rPr lang="it-IT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(1939),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crudités 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(1989),  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profiterole 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(1957), 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quiche 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(1989), 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vinaigrette 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(1989), e naturalmente 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nouvelle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cuisine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(1986)</a:t>
            </a:r>
          </a:p>
          <a:p>
            <a:pPr algn="just"/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 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tedesco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de-D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krapfen</a:t>
            </a:r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(1891), </a:t>
            </a:r>
            <a:r>
              <a:rPr lang="de-D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würstel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(1905), </a:t>
            </a:r>
            <a:r>
              <a:rPr lang="de-D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strudel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(1905).</a:t>
            </a:r>
          </a:p>
          <a:p>
            <a:pPr algn="just"/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Dall‘</a:t>
            </a:r>
            <a:r>
              <a:rPr lang="de-DE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inglese-americano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brunch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(1983), </a:t>
            </a:r>
            <a:r>
              <a:rPr lang="de-D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chips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‘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patatine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(1989), </a:t>
            </a:r>
            <a:r>
              <a:rPr lang="de-D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cornflakes</a:t>
            </a:r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(1965), </a:t>
            </a:r>
            <a:r>
              <a:rPr lang="de-D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hamburger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(1963), </a:t>
            </a:r>
            <a:r>
              <a:rPr lang="de-D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hot</a:t>
            </a:r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dog</a:t>
            </a:r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(1950), </a:t>
            </a:r>
            <a:r>
              <a:rPr lang="de-D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ketchup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(1957),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long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drink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 </a:t>
            </a:r>
            <a:r>
              <a:rPr lang="de-D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drink</a:t>
            </a:r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(1957, 1986), </a:t>
            </a:r>
            <a:r>
              <a:rPr lang="de-D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popcorn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(1958), </a:t>
            </a:r>
            <a:r>
              <a:rPr lang="de-D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snack</a:t>
            </a:r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(1959)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9424673" y="6505694"/>
            <a:ext cx="25950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/>
              <a:t>Esempi tratti da http://www.viv-it.org/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098" y="1507452"/>
            <a:ext cx="3167582" cy="2140037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9223208" y="3647490"/>
            <a:ext cx="27964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Fonte immagine: www.Ilgiornaledelcibo.it</a:t>
            </a: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xmlns="" id="{B23F16CC-001D-5648-960A-FC5A5AF480D7}"/>
              </a:ext>
            </a:extLst>
          </p:cNvPr>
          <p:cNvSpPr/>
          <p:nvPr/>
        </p:nvSpPr>
        <p:spPr>
          <a:xfrm rot="16200000">
            <a:off x="-3147568" y="3148458"/>
            <a:ext cx="6858000" cy="562864"/>
          </a:xfrm>
          <a:custGeom>
            <a:avLst/>
            <a:gdLst/>
            <a:ahLst/>
            <a:cxnLst/>
            <a:rect l="l" t="t" r="r" b="b"/>
            <a:pathLst>
              <a:path w="9144000" h="1146175">
                <a:moveTo>
                  <a:pt x="0" y="1146048"/>
                </a:moveTo>
                <a:lnTo>
                  <a:pt x="9144000" y="1146048"/>
                </a:lnTo>
                <a:lnTo>
                  <a:pt x="9144000" y="0"/>
                </a:lnTo>
                <a:lnTo>
                  <a:pt x="0" y="0"/>
                </a:lnTo>
                <a:lnTo>
                  <a:pt x="0" y="1146048"/>
                </a:lnTo>
                <a:close/>
              </a:path>
            </a:pathLst>
          </a:custGeom>
          <a:solidFill>
            <a:srgbClr val="275F90"/>
          </a:solidFill>
        </p:spPr>
        <p:txBody>
          <a:bodyPr wrap="square" lIns="0" tIns="0" rIns="0" bIns="0" rtlCol="0"/>
          <a:lstStyle/>
          <a:p>
            <a:pPr algn="r"/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605276F1-665F-BDCC-E924-3CE08A7194C5}"/>
              </a:ext>
            </a:extLst>
          </p:cNvPr>
          <p:cNvSpPr txBox="1"/>
          <p:nvPr/>
        </p:nvSpPr>
        <p:spPr>
          <a:xfrm>
            <a:off x="719041" y="4037203"/>
            <a:ext cx="1027300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Giappone</a:t>
            </a:r>
            <a:r>
              <a:rPr lang="it-IT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 </a:t>
            </a:r>
            <a:r>
              <a:rPr lang="it-IT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surimi </a:t>
            </a:r>
            <a:r>
              <a:rPr lang="it-IT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‘cibo a base di pesce, arricchito di condimenti e conservato </a:t>
            </a:r>
            <a:r>
              <a:rPr lang="it-IT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freddo’</a:t>
            </a:r>
            <a:r>
              <a:rPr lang="it-IT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(1991) e </a:t>
            </a:r>
            <a:r>
              <a:rPr lang="it-IT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sushi </a:t>
            </a:r>
            <a:r>
              <a:rPr lang="it-IT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‘pesce freddo crudo, tagliato in piccoli bocconi’ (1990).</a:t>
            </a:r>
          </a:p>
          <a:p>
            <a:r>
              <a:rPr lang="it-IT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it-IT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Turchia</a:t>
            </a:r>
            <a:r>
              <a:rPr lang="it-IT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kebab </a:t>
            </a:r>
            <a:r>
              <a:rPr lang="it-IT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turco ‘spiedo di carne arrostita di montone o di agnello’ (1887), e il </a:t>
            </a:r>
            <a:r>
              <a:rPr lang="it-IT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fala(f)</a:t>
            </a:r>
            <a:r>
              <a:rPr lang="it-IT" sz="1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</a:t>
            </a:r>
            <a:r>
              <a:rPr lang="it-IT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(1999)‘polpettina di farina di ceci con prezzemolo e spezie’</a:t>
            </a:r>
          </a:p>
          <a:p>
            <a:r>
              <a:rPr lang="it-IT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it-IT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Cina</a:t>
            </a:r>
            <a:r>
              <a:rPr lang="it-IT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it-IT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wok ‘</a:t>
            </a:r>
            <a:r>
              <a:rPr lang="it-IT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pentola a due manici</a:t>
            </a:r>
            <a:r>
              <a:rPr lang="it-IT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it-IT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(1991),</a:t>
            </a:r>
            <a:r>
              <a:rPr lang="it-IT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baozi</a:t>
            </a:r>
            <a:r>
              <a:rPr lang="it-IT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‘</a:t>
            </a:r>
            <a:r>
              <a:rPr lang="it-IT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piccoli panini di farina di </a:t>
            </a:r>
            <a:r>
              <a:rPr lang="it-IT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riso</a:t>
            </a:r>
            <a:r>
              <a:rPr lang="it-IT" sz="1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it-IT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(la parola circola sul web, ma non è ancora attestata)</a:t>
            </a:r>
            <a:r>
              <a:rPr lang="it-IT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1800" b="0" i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491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xmlns="" id="{83039A6D-C840-7F47-A368-D9A7CDF845C5}"/>
              </a:ext>
            </a:extLst>
          </p:cNvPr>
          <p:cNvSpPr/>
          <p:nvPr/>
        </p:nvSpPr>
        <p:spPr>
          <a:xfrm>
            <a:off x="0" y="6296026"/>
            <a:ext cx="12192000" cy="562864"/>
          </a:xfrm>
          <a:custGeom>
            <a:avLst/>
            <a:gdLst/>
            <a:ahLst/>
            <a:cxnLst/>
            <a:rect l="l" t="t" r="r" b="b"/>
            <a:pathLst>
              <a:path w="9144000" h="1146175">
                <a:moveTo>
                  <a:pt x="0" y="1146048"/>
                </a:moveTo>
                <a:lnTo>
                  <a:pt x="9144000" y="1146048"/>
                </a:lnTo>
                <a:lnTo>
                  <a:pt x="9144000" y="0"/>
                </a:lnTo>
                <a:lnTo>
                  <a:pt x="0" y="0"/>
                </a:lnTo>
                <a:lnTo>
                  <a:pt x="0" y="1146048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r"/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11" y="234438"/>
            <a:ext cx="5566039" cy="5041882"/>
          </a:xfrm>
          <a:prstGeom prst="rect">
            <a:avLst/>
          </a:prstGeom>
          <a:effectLst>
            <a:softEdge rad="203200"/>
          </a:effectLst>
        </p:spPr>
      </p:pic>
      <p:sp>
        <p:nvSpPr>
          <p:cNvPr id="3" name="CasellaDiTesto 2"/>
          <p:cNvSpPr txBox="1"/>
          <p:nvPr/>
        </p:nvSpPr>
        <p:spPr>
          <a:xfrm>
            <a:off x="6161069" y="1730991"/>
            <a:ext cx="603093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>
              <a:solidFill>
                <a:srgbClr val="C00000"/>
              </a:solidFill>
              <a:latin typeface="Elephant" panose="02020904090505020303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800" dirty="0">
                <a:solidFill>
                  <a:srgbClr val="110DB9"/>
                </a:solidFill>
                <a:latin typeface="Elephant" panose="02020904090505020303" pitchFamily="18" charset="0"/>
              </a:rPr>
              <a:t>il maggior impiego delle salse acide in luogo di quelle grasse;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800" dirty="0">
                <a:solidFill>
                  <a:srgbClr val="110DB9"/>
                </a:solidFill>
                <a:latin typeface="Elephant" panose="02020904090505020303" pitchFamily="18" charset="0"/>
              </a:rPr>
              <a:t>un minore uso delle spezie;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800" dirty="0">
                <a:solidFill>
                  <a:srgbClr val="110DB9"/>
                </a:solidFill>
                <a:latin typeface="Elephant" panose="02020904090505020303" pitchFamily="18" charset="0"/>
              </a:rPr>
              <a:t>l’ esaltazione dei sapori naturali.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504247" y="1052659"/>
            <a:ext cx="4758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110DB9"/>
                </a:solidFill>
                <a:latin typeface="Elephant" panose="02020904090505020303" pitchFamily="18" charset="0"/>
              </a:rPr>
              <a:t>Il Settecento in cucina</a:t>
            </a:r>
          </a:p>
        </p:txBody>
      </p:sp>
    </p:spTree>
    <p:extLst>
      <p:ext uri="{BB962C8B-B14F-4D97-AF65-F5344CB8AC3E}">
        <p14:creationId xmlns:p14="http://schemas.microsoft.com/office/powerpoint/2010/main" val="172831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777" y="0"/>
            <a:ext cx="5626813" cy="5503599"/>
          </a:xfrm>
          <a:prstGeom prst="rect">
            <a:avLst/>
          </a:prstGeom>
          <a:effectLst>
            <a:softEdge rad="165100"/>
          </a:effectLst>
        </p:spPr>
      </p:pic>
      <p:sp>
        <p:nvSpPr>
          <p:cNvPr id="4" name="Rettangolo 3"/>
          <p:cNvSpPr/>
          <p:nvPr/>
        </p:nvSpPr>
        <p:spPr>
          <a:xfrm>
            <a:off x="6508574" y="5373132"/>
            <a:ext cx="526506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>
              <a:defRPr/>
            </a:pPr>
            <a:r>
              <a:rPr lang="it-IT" sz="2400" b="1" dirty="0" err="1">
                <a:solidFill>
                  <a:srgbClr val="3333CC"/>
                </a:solidFill>
              </a:rPr>
              <a:t>https</a:t>
            </a:r>
            <a:r>
              <a:rPr lang="it-IT" sz="2400" b="1" dirty="0">
                <a:solidFill>
                  <a:srgbClr val="3333CC"/>
                </a:solidFill>
              </a:rPr>
              <a:t>://</a:t>
            </a:r>
            <a:r>
              <a:rPr lang="it-IT" sz="2400" b="1" dirty="0" err="1">
                <a:solidFill>
                  <a:srgbClr val="3333CC"/>
                </a:solidFill>
              </a:rPr>
              <a:t>www.casartusi.it</a:t>
            </a:r>
            <a:r>
              <a:rPr lang="it-IT" sz="2400" b="1" dirty="0">
                <a:solidFill>
                  <a:srgbClr val="3333CC"/>
                </a:solidFill>
              </a:rPr>
              <a:t>/</a:t>
            </a:r>
            <a:r>
              <a:rPr lang="it-IT" sz="2400" b="1" dirty="0" err="1">
                <a:solidFill>
                  <a:srgbClr val="3333CC"/>
                </a:solidFill>
              </a:rPr>
              <a:t>it</a:t>
            </a:r>
            <a:r>
              <a:rPr lang="it-IT" sz="2400" b="1" dirty="0">
                <a:solidFill>
                  <a:srgbClr val="3333CC"/>
                </a:solidFill>
              </a:rPr>
              <a:t>/italianismi/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25287" y="291548"/>
            <a:ext cx="65068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Elephant" panose="02020904090505020303" pitchFamily="18" charset="0"/>
                <a:ea typeface="+mn-ea"/>
                <a:cs typeface="+mn-cs"/>
              </a:rPr>
              <a:t>Assai numerosi sono gli italianismi diffusi in tutto il mondo, segno tangibile del prestigio che oggi ha raggiunto la cucina italiana all’estero:</a:t>
            </a:r>
          </a:p>
        </p:txBody>
      </p:sp>
      <p:sp>
        <p:nvSpPr>
          <p:cNvPr id="6" name="Rettangolo 5"/>
          <p:cNvSpPr/>
          <p:nvPr/>
        </p:nvSpPr>
        <p:spPr>
          <a:xfrm>
            <a:off x="3233531" y="2586915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Elephant" panose="02020904090505020303" pitchFamily="18" charset="0"/>
                <a:ea typeface="+mn-ea"/>
                <a:cs typeface="+mn-cs"/>
              </a:rPr>
              <a:t>risotto</a:t>
            </a:r>
          </a:p>
        </p:txBody>
      </p:sp>
      <p:sp>
        <p:nvSpPr>
          <p:cNvPr id="8" name="Rettangolo 7"/>
          <p:cNvSpPr/>
          <p:nvPr/>
        </p:nvSpPr>
        <p:spPr>
          <a:xfrm>
            <a:off x="309609" y="2671177"/>
            <a:ext cx="13631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lephant" panose="02020904090505020303" pitchFamily="18" charset="0"/>
                <a:ea typeface="+mn-ea"/>
                <a:cs typeface="+mn-cs"/>
              </a:rPr>
              <a:t>spaghetti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Elephant" panose="02020904090505020303" pitchFamily="18" charset="0"/>
              <a:ea typeface="+mn-ea"/>
              <a:cs typeface="+mn-c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09609" y="6006632"/>
            <a:ext cx="12279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Elephant" panose="02020904090505020303" pitchFamily="18" charset="0"/>
                <a:ea typeface="+mn-ea"/>
                <a:cs typeface="+mn-cs"/>
              </a:rPr>
              <a:t>espresso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Elephant" panose="02020904090505020303" pitchFamily="18" charset="0"/>
              <a:ea typeface="+mn-ea"/>
              <a:cs typeface="+mn-cs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870019" y="4652812"/>
            <a:ext cx="1482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Elephant" panose="02020904090505020303" pitchFamily="18" charset="0"/>
                <a:ea typeface="+mn-ea"/>
                <a:cs typeface="+mn-cs"/>
              </a:rPr>
              <a:t>cappuccino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2786153" y="5423270"/>
            <a:ext cx="16214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Elephant" panose="02020904090505020303" pitchFamily="18" charset="0"/>
                <a:ea typeface="+mn-ea"/>
                <a:cs typeface="+mn-cs"/>
              </a:rPr>
              <a:t>mortadella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Elephant" panose="02020904090505020303" pitchFamily="18" charset="0"/>
              <a:ea typeface="+mn-ea"/>
              <a:cs typeface="+mn-cs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400682" y="3867289"/>
            <a:ext cx="16353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Elephant" panose="02020904090505020303" pitchFamily="18" charset="0"/>
                <a:ea typeface="+mn-ea"/>
                <a:cs typeface="+mn-cs"/>
              </a:rPr>
              <a:t>parmigiano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1918177" y="6085710"/>
            <a:ext cx="31164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lephant" panose="02020904090505020303" pitchFamily="18" charset="0"/>
                <a:ea typeface="+mn-ea"/>
                <a:cs typeface="+mn-cs"/>
              </a:rPr>
              <a:t>tagliatelle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4272906" y="6178319"/>
            <a:ext cx="40323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Elephant" panose="02020904090505020303" pitchFamily="18" charset="0"/>
                <a:ea typeface="+mn-ea"/>
                <a:cs typeface="+mn-cs"/>
              </a:rPr>
              <a:t>aceto balsamico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Elephant" panose="02020904090505020303" pitchFamily="18" charset="0"/>
              <a:ea typeface="+mn-ea"/>
              <a:cs typeface="+mn-cs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1611440" y="3139174"/>
            <a:ext cx="1587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Elephant" panose="02020904090505020303" pitchFamily="18" charset="0"/>
                <a:ea typeface="+mn-ea"/>
                <a:cs typeface="+mn-cs"/>
              </a:rPr>
              <a:t>mozzarella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5232276" y="2168985"/>
            <a:ext cx="849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lephant" panose="02020904090505020303" pitchFamily="18" charset="0"/>
                <a:ea typeface="+mn-ea"/>
                <a:cs typeface="+mn-cs"/>
              </a:rPr>
              <a:t>pesto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4497795" y="5490369"/>
            <a:ext cx="1675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Elephant" panose="02020904090505020303" pitchFamily="18" charset="0"/>
                <a:ea typeface="+mn-ea"/>
                <a:cs typeface="+mn-cs"/>
              </a:rPr>
              <a:t>rucola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Elephant" panose="02020904090505020303" pitchFamily="18" charset="0"/>
              <a:ea typeface="+mn-ea"/>
              <a:cs typeface="+mn-cs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4772129" y="3475143"/>
            <a:ext cx="1067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Elephant" panose="02020904090505020303" pitchFamily="18" charset="0"/>
                <a:ea typeface="+mn-ea"/>
                <a:cs typeface="+mn-cs"/>
              </a:rPr>
              <a:t>salame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4911146" y="4869751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lephant" panose="02020904090505020303" pitchFamily="18" charset="0"/>
                <a:ea typeface="+mn-ea"/>
                <a:cs typeface="+mn-cs"/>
              </a:rPr>
              <a:t>panini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3399141" y="4053427"/>
            <a:ext cx="12586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lephant" panose="02020904090505020303" pitchFamily="18" charset="0"/>
                <a:ea typeface="+mn-ea"/>
                <a:cs typeface="+mn-cs"/>
              </a:rPr>
              <a:t>pizza</a:t>
            </a: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xmlns="" id="{F06CAA57-B093-4641-AC31-E3DCF602B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2045" y="25318"/>
            <a:ext cx="1199955" cy="82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20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000">
        <p14:reveal thruBlk="1"/>
      </p:transition>
    </mc:Choice>
    <mc:Fallback xmlns="">
      <p:transition spd="slow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E590B086-DD65-3B71-A3DE-49F7605A8E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583" y="485241"/>
            <a:ext cx="4100680" cy="512585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2F7FA8D4-CB24-E0C3-F842-A7349FF2E68D}"/>
              </a:ext>
            </a:extLst>
          </p:cNvPr>
          <p:cNvSpPr txBox="1"/>
          <p:nvPr/>
        </p:nvSpPr>
        <p:spPr>
          <a:xfrm>
            <a:off x="1" y="2993567"/>
            <a:ext cx="6972300" cy="3293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Nell’ottava </a:t>
            </a:r>
            <a:r>
              <a:rPr lang="it-I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edizione del </a:t>
            </a:r>
            <a:r>
              <a:rPr lang="it-IT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Dizionario Moderno</a:t>
            </a:r>
            <a:r>
              <a:rPr lang="it-I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Alfredo Panzini </a:t>
            </a:r>
            <a:r>
              <a:rPr lang="it-IT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sz="3200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1942</a:t>
            </a:r>
            <a:r>
              <a:rPr lang="it-I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alla voce </a:t>
            </a:r>
            <a:r>
              <a:rPr lang="it-IT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spaghetti</a:t>
            </a:r>
            <a:r>
              <a:rPr lang="it-I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 legge:</a:t>
            </a:r>
            <a:r>
              <a:rPr lang="it-IT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«Ecco un nome diventato mondiale. </a:t>
            </a:r>
            <a:r>
              <a:rPr lang="it-IT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Spaghetti-house</a:t>
            </a:r>
            <a:r>
              <a:rPr lang="it-IT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anche a Nuova York»</a:t>
            </a:r>
            <a:r>
              <a:rPr lang="it-I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CC1C6093-E620-A1F7-1270-76D7AE22CF18}"/>
              </a:ext>
            </a:extLst>
          </p:cNvPr>
          <p:cNvSpPr txBox="1"/>
          <p:nvPr/>
        </p:nvSpPr>
        <p:spPr>
          <a:xfrm>
            <a:off x="113983" y="700046"/>
            <a:ext cx="715388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i="1" cap="all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Parole italiane per tutto il mondo</a:t>
            </a:r>
          </a:p>
          <a:p>
            <a:endParaRPr lang="it-IT" sz="2400" b="1" i="1" dirty="0" smtClean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it-IT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it-IT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it-I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 il pane bianco per l’ospedale, e per zuppa per tutti gli individui, di once 16 la </a:t>
            </a:r>
            <a:r>
              <a:rPr lang="it-IT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razione</a:t>
            </a: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t-IT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[</a:t>
            </a:r>
            <a:r>
              <a:rPr lang="mr-IN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r>
              <a:rPr lang="it-IT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].</a:t>
            </a:r>
            <a:r>
              <a:rPr lang="it-IT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t-I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 semola e</a:t>
            </a:r>
            <a:r>
              <a:rPr lang="it-IT" sz="24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t-IT" sz="24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spaghetti </a:t>
            </a:r>
            <a:r>
              <a:rPr lang="it-I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 uso degli infermi» </a:t>
            </a:r>
            <a:endParaRPr lang="it-IT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it-IT" sz="24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Giornale </a:t>
            </a:r>
            <a:r>
              <a:rPr lang="it-IT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del Regno delle due Sicilie</a:t>
            </a:r>
            <a:r>
              <a:rPr lang="it-I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n. 141 del 14 giugno del </a:t>
            </a:r>
            <a:r>
              <a:rPr lang="it-IT" sz="3200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1817</a:t>
            </a:r>
            <a:r>
              <a:rPr lang="it-I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651728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24-04-07 alle 22.21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645"/>
            <a:ext cx="12192000" cy="6087402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116609" y="0"/>
            <a:ext cx="65614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it-IT" sz="2400" b="1" dirty="0" smtClean="0">
                <a:solidFill>
                  <a:srgbClr val="3333CC"/>
                </a:solidFill>
              </a:rPr>
              <a:t>          </a:t>
            </a:r>
            <a:r>
              <a:rPr lang="it-IT" sz="2400" b="1" dirty="0" err="1" smtClean="0">
                <a:solidFill>
                  <a:srgbClr val="3333CC"/>
                </a:solidFill>
              </a:rPr>
              <a:t>https</a:t>
            </a:r>
            <a:r>
              <a:rPr lang="it-IT" sz="2400" b="1" dirty="0">
                <a:solidFill>
                  <a:srgbClr val="3333CC"/>
                </a:solidFill>
              </a:rPr>
              <a:t>://</a:t>
            </a:r>
            <a:r>
              <a:rPr lang="it-IT" sz="2400" b="1" dirty="0" err="1">
                <a:solidFill>
                  <a:srgbClr val="3333CC"/>
                </a:solidFill>
              </a:rPr>
              <a:t>www.casartusi.it</a:t>
            </a:r>
            <a:r>
              <a:rPr lang="it-IT" sz="2400" b="1" dirty="0">
                <a:solidFill>
                  <a:srgbClr val="3333CC"/>
                </a:solidFill>
              </a:rPr>
              <a:t>/</a:t>
            </a:r>
            <a:r>
              <a:rPr lang="it-IT" sz="2400" b="1" dirty="0" err="1">
                <a:solidFill>
                  <a:srgbClr val="3333CC"/>
                </a:solidFill>
              </a:rPr>
              <a:t>it</a:t>
            </a:r>
            <a:r>
              <a:rPr lang="it-IT" sz="2400" b="1" dirty="0">
                <a:solidFill>
                  <a:srgbClr val="3333CC"/>
                </a:solidFill>
              </a:rPr>
              <a:t>/italianismi/</a:t>
            </a:r>
          </a:p>
        </p:txBody>
      </p:sp>
    </p:spTree>
    <p:extLst>
      <p:ext uri="{BB962C8B-B14F-4D97-AF65-F5344CB8AC3E}">
        <p14:creationId xmlns:p14="http://schemas.microsoft.com/office/powerpoint/2010/main" val="2924096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xmlns="" id="{83039A6D-C840-7F47-A368-D9A7CDF845C5}"/>
              </a:ext>
            </a:extLst>
          </p:cNvPr>
          <p:cNvSpPr/>
          <p:nvPr/>
        </p:nvSpPr>
        <p:spPr>
          <a:xfrm>
            <a:off x="0" y="6296026"/>
            <a:ext cx="12192000" cy="562864"/>
          </a:xfrm>
          <a:custGeom>
            <a:avLst/>
            <a:gdLst/>
            <a:ahLst/>
            <a:cxnLst/>
            <a:rect l="l" t="t" r="r" b="b"/>
            <a:pathLst>
              <a:path w="9144000" h="1146175">
                <a:moveTo>
                  <a:pt x="0" y="1146048"/>
                </a:moveTo>
                <a:lnTo>
                  <a:pt x="9144000" y="1146048"/>
                </a:lnTo>
                <a:lnTo>
                  <a:pt x="9144000" y="0"/>
                </a:lnTo>
                <a:lnTo>
                  <a:pt x="0" y="0"/>
                </a:lnTo>
                <a:lnTo>
                  <a:pt x="0" y="1146048"/>
                </a:lnTo>
                <a:close/>
              </a:path>
            </a:pathLst>
          </a:custGeom>
          <a:solidFill>
            <a:srgbClr val="860000"/>
          </a:solidFill>
        </p:spPr>
        <p:txBody>
          <a:bodyPr wrap="square" lIns="0" tIns="0" rIns="0" bIns="0" rtlCol="0"/>
          <a:lstStyle/>
          <a:p>
            <a:pPr algn="r"/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329250" y="51134"/>
            <a:ext cx="62243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chemeClr val="accent5">
                    <a:lumMod val="75000"/>
                  </a:schemeClr>
                </a:solidFill>
              </a:rPr>
              <a:t>Neologismi culinari</a:t>
            </a:r>
          </a:p>
          <a:p>
            <a:pPr algn="ctr"/>
            <a:r>
              <a:rPr lang="it-IT" sz="4000" i="1" dirty="0" err="1">
                <a:solidFill>
                  <a:srgbClr val="860000"/>
                </a:solidFill>
              </a:rPr>
              <a:t>impiattare</a:t>
            </a:r>
            <a:endParaRPr lang="it-IT" sz="4000" i="1" dirty="0">
              <a:solidFill>
                <a:srgbClr val="86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12" y="3716140"/>
            <a:ext cx="4755539" cy="252446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461366" y="1912823"/>
            <a:ext cx="623335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Definizione: </a:t>
            </a:r>
            <a:r>
              <a:rPr lang="it-IT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‘mettere, disporre una pietanza nel </a:t>
            </a:r>
            <a:r>
              <a:rPr lang="it-IT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piatto’</a:t>
            </a:r>
            <a:endParaRPr lang="it-IT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registrato a cominciare da ZINGARELLI 2013</a:t>
            </a:r>
          </a:p>
        </p:txBody>
      </p:sp>
      <p:pic>
        <p:nvPicPr>
          <p:cNvPr id="6" name="Immagine 5" descr="Masterchef-Itali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172" y="1346857"/>
            <a:ext cx="5550077" cy="3121918"/>
          </a:xfrm>
          <a:prstGeom prst="rect">
            <a:avLst/>
          </a:prstGeom>
        </p:spPr>
      </p:pic>
      <p:pic>
        <p:nvPicPr>
          <p:cNvPr id="9" name="Immagine 8" descr="downloa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573" y="3839699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91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674178" y="548799"/>
            <a:ext cx="718488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 smtClean="0"/>
              <a:t> </a:t>
            </a:r>
            <a:r>
              <a:rPr lang="it-IT" sz="2800" b="1" i="1" dirty="0" smtClean="0">
                <a:solidFill>
                  <a:srgbClr val="008000"/>
                </a:solidFill>
              </a:rPr>
              <a:t>La scrittura “emotiva” del web</a:t>
            </a:r>
          </a:p>
          <a:p>
            <a:endParaRPr lang="it-IT" sz="2400" i="1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>
          <a:xfrm>
            <a:off x="329250" y="1238713"/>
            <a:ext cx="7494327" cy="4938250"/>
          </a:xfrm>
        </p:spPr>
        <p:txBody>
          <a:bodyPr>
            <a:normAutofit fontScale="62500" lnSpcReduction="20000"/>
          </a:bodyPr>
          <a:lstStyle/>
          <a:p>
            <a:r>
              <a:rPr lang="it-IT" sz="4000" b="1" i="1" dirty="0">
                <a:solidFill>
                  <a:srgbClr val="0000FF"/>
                </a:solidFill>
              </a:rPr>
              <a:t>Adoro i </a:t>
            </a:r>
            <a:r>
              <a:rPr lang="it-IT" sz="4000" b="1" i="1" dirty="0" err="1">
                <a:solidFill>
                  <a:srgbClr val="0000FF"/>
                </a:solidFill>
              </a:rPr>
              <a:t>paccher</a:t>
            </a:r>
            <a:r>
              <a:rPr lang="it-IT" sz="4000" i="1" dirty="0" err="1"/>
              <a:t>i</a:t>
            </a:r>
            <a:r>
              <a:rPr lang="it-IT" sz="4000" i="1" dirty="0"/>
              <a:t> perché abbracciano bene il condimento</a:t>
            </a:r>
            <a:r>
              <a:rPr lang="it-IT" sz="4000" dirty="0"/>
              <a:t> </a:t>
            </a:r>
          </a:p>
          <a:p>
            <a:r>
              <a:rPr lang="it-IT" sz="4000" i="1" dirty="0"/>
              <a:t>Penso che per </a:t>
            </a:r>
            <a:r>
              <a:rPr lang="it-IT" sz="4000" b="1" i="1" dirty="0">
                <a:solidFill>
                  <a:srgbClr val="0000FF"/>
                </a:solidFill>
              </a:rPr>
              <a:t>cominciare alla grande </a:t>
            </a:r>
            <a:r>
              <a:rPr lang="it-IT" sz="4000" i="1" dirty="0"/>
              <a:t>non ci sia niente di meglio di una fetta di torta al cioccolato</a:t>
            </a:r>
            <a:r>
              <a:rPr lang="it-IT" sz="4000" dirty="0"/>
              <a:t> </a:t>
            </a:r>
          </a:p>
          <a:p>
            <a:r>
              <a:rPr lang="it-IT" sz="4000" i="1" dirty="0"/>
              <a:t>Se volete, potete usarli come antipasto e poi mangiare la parmigiana</a:t>
            </a:r>
            <a:r>
              <a:rPr lang="it-IT" sz="4000" b="1" i="1" dirty="0">
                <a:solidFill>
                  <a:srgbClr val="0000FF"/>
                </a:solidFill>
              </a:rPr>
              <a:t>, non lo dico a nessuno, </a:t>
            </a:r>
            <a:r>
              <a:rPr lang="it-IT" sz="4000" b="1" i="1" dirty="0" err="1">
                <a:solidFill>
                  <a:srgbClr val="0000FF"/>
                </a:solidFill>
              </a:rPr>
              <a:t>eheheh</a:t>
            </a:r>
            <a:r>
              <a:rPr lang="it-IT" sz="4000" b="1" i="1" dirty="0">
                <a:solidFill>
                  <a:srgbClr val="0000FF"/>
                </a:solidFill>
              </a:rPr>
              <a:t>!!</a:t>
            </a:r>
            <a:r>
              <a:rPr lang="it-IT" sz="4000" i="1" dirty="0"/>
              <a:t>!</a:t>
            </a:r>
            <a:r>
              <a:rPr lang="it-IT" sz="4000" dirty="0"/>
              <a:t> – </a:t>
            </a:r>
          </a:p>
          <a:p>
            <a:r>
              <a:rPr lang="it-IT" sz="4000" dirty="0"/>
              <a:t> </a:t>
            </a:r>
            <a:r>
              <a:rPr lang="it-IT" sz="4000" i="1" dirty="0"/>
              <a:t>È sufficientemente nutriente grazie alla parte proteica della mozzarella </a:t>
            </a:r>
            <a:r>
              <a:rPr lang="it-IT" sz="4000" dirty="0"/>
              <a:t>[…]</a:t>
            </a:r>
            <a:r>
              <a:rPr lang="it-IT" sz="4000" i="1" dirty="0"/>
              <a:t> ma anche </a:t>
            </a:r>
            <a:r>
              <a:rPr lang="it-IT" sz="4000" b="1" i="1" dirty="0">
                <a:solidFill>
                  <a:srgbClr val="0000FF"/>
                </a:solidFill>
              </a:rPr>
              <a:t>super fresca </a:t>
            </a:r>
            <a:r>
              <a:rPr lang="it-IT" sz="4000" i="1" dirty="0"/>
              <a:t>e, non ultimo</a:t>
            </a:r>
            <a:r>
              <a:rPr lang="it-IT" sz="4000" b="1" i="1" dirty="0">
                <a:solidFill>
                  <a:srgbClr val="0000FF"/>
                </a:solidFill>
              </a:rPr>
              <a:t>, ultra golosa</a:t>
            </a:r>
            <a:r>
              <a:rPr lang="it-IT" sz="4000" dirty="0"/>
              <a:t> –</a:t>
            </a:r>
          </a:p>
          <a:p>
            <a:r>
              <a:rPr lang="it-IT" sz="4000" dirty="0"/>
              <a:t> </a:t>
            </a:r>
            <a:r>
              <a:rPr lang="it-IT" sz="4000" i="1" dirty="0"/>
              <a:t>Li ho preparati...</a:t>
            </a:r>
            <a:r>
              <a:rPr lang="it-IT" sz="4000" b="1" i="1" dirty="0">
                <a:solidFill>
                  <a:srgbClr val="0000FF"/>
                </a:solidFill>
              </a:rPr>
              <a:t>udite udite...</a:t>
            </a:r>
            <a:r>
              <a:rPr lang="it-IT" sz="4000" i="1" dirty="0"/>
              <a:t>con la pasta sfoglia!</a:t>
            </a:r>
            <a:r>
              <a:rPr lang="it-IT" sz="4000" dirty="0"/>
              <a:t> – </a:t>
            </a:r>
          </a:p>
          <a:p>
            <a:r>
              <a:rPr lang="it-IT" sz="4000" i="1" dirty="0"/>
              <a:t>È piacevole</a:t>
            </a:r>
            <a:r>
              <a:rPr lang="it-IT" sz="4000" dirty="0"/>
              <a:t> […] </a:t>
            </a:r>
            <a:r>
              <a:rPr lang="it-IT" sz="4000" i="1" dirty="0"/>
              <a:t>anche con un ottimo sugo di pelati o pomodorini pachino </a:t>
            </a:r>
            <a:r>
              <a:rPr lang="it-IT" sz="4000" b="1" i="1" dirty="0">
                <a:solidFill>
                  <a:srgbClr val="0000FF"/>
                </a:solidFill>
              </a:rPr>
              <a:t>(gnam gnam!!)</a:t>
            </a:r>
            <a:r>
              <a:rPr lang="it-IT" sz="4000" b="1" dirty="0">
                <a:solidFill>
                  <a:srgbClr val="0000FF"/>
                </a:solidFill>
              </a:rPr>
              <a:t> </a:t>
            </a:r>
            <a:r>
              <a:rPr lang="it-IT" sz="4000" dirty="0"/>
              <a:t>– </a:t>
            </a:r>
          </a:p>
          <a:p>
            <a:r>
              <a:rPr lang="it-IT" sz="4000" i="1" dirty="0" smtClean="0"/>
              <a:t>Si </a:t>
            </a:r>
            <a:r>
              <a:rPr lang="it-IT" sz="4000" i="1" dirty="0"/>
              <a:t>realizzano in poco tempo senza friggere,</a:t>
            </a:r>
            <a:r>
              <a:rPr lang="it-IT" sz="4000" dirty="0"/>
              <a:t> […] </a:t>
            </a:r>
            <a:r>
              <a:rPr lang="it-IT" sz="4000" b="1" i="1" dirty="0">
                <a:solidFill>
                  <a:srgbClr val="0000FF"/>
                </a:solidFill>
              </a:rPr>
              <a:t>insomma super </a:t>
            </a:r>
            <a:r>
              <a:rPr lang="it-IT" sz="4000" b="1" i="1" dirty="0" err="1">
                <a:solidFill>
                  <a:srgbClr val="0000FF"/>
                </a:solidFill>
              </a:rPr>
              <a:t>sciuè</a:t>
            </a:r>
            <a:r>
              <a:rPr lang="it-IT" sz="4000" b="1" i="1" dirty="0">
                <a:solidFill>
                  <a:srgbClr val="0000FF"/>
                </a:solidFill>
              </a:rPr>
              <a:t> </a:t>
            </a:r>
            <a:r>
              <a:rPr lang="it-IT" sz="4000" b="1" i="1" dirty="0" err="1">
                <a:solidFill>
                  <a:srgbClr val="0000FF"/>
                </a:solidFill>
              </a:rPr>
              <a:t>sciuè</a:t>
            </a:r>
            <a:r>
              <a:rPr lang="it-IT" sz="4000" b="1" i="1" dirty="0">
                <a:solidFill>
                  <a:srgbClr val="0000FF"/>
                </a:solidFill>
              </a:rPr>
              <a:t>!!!</a:t>
            </a:r>
            <a:r>
              <a:rPr lang="it-IT" sz="4000" b="1" dirty="0">
                <a:solidFill>
                  <a:srgbClr val="0000FF"/>
                </a:solidFill>
              </a:rPr>
              <a:t> – </a:t>
            </a:r>
            <a:r>
              <a:rPr lang="it-IT" sz="4000" b="1" i="1" dirty="0">
                <a:solidFill>
                  <a:srgbClr val="0000FF"/>
                </a:solidFill>
              </a:rPr>
              <a:t>No vabbè, ve lo dico</a:t>
            </a:r>
            <a:r>
              <a:rPr lang="it-IT" sz="4000" i="1" dirty="0"/>
              <a:t>, sono buonissimi!</a:t>
            </a:r>
            <a:endParaRPr lang="it-IT" sz="4000" dirty="0"/>
          </a:p>
          <a:p>
            <a:endParaRPr lang="it-IT" dirty="0"/>
          </a:p>
        </p:txBody>
      </p:sp>
      <p:pic>
        <p:nvPicPr>
          <p:cNvPr id="7" name="Segnaposto contenuto 6" descr="1Schermata 2022-11-10 alle 17.03.20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1" r="10071"/>
          <a:stretch>
            <a:fillRect/>
          </a:stretch>
        </p:blipFill>
        <p:spPr>
          <a:xfrm>
            <a:off x="7973934" y="3032101"/>
            <a:ext cx="4218066" cy="3339167"/>
          </a:xfrm>
        </p:spPr>
      </p:pic>
      <p:pic>
        <p:nvPicPr>
          <p:cNvPr id="8" name="Immagine 7" descr="fullsizeoutput_5216-960x5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144" y="470398"/>
            <a:ext cx="4136272" cy="232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63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F5324163-D2AE-FA49-A5C5-B990EA1D0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7" b="8577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3C24E425-25C3-974C-9BF6-A53502D532C6}"/>
              </a:ext>
            </a:extLst>
          </p:cNvPr>
          <p:cNvSpPr/>
          <p:nvPr/>
        </p:nvSpPr>
        <p:spPr>
          <a:xfrm>
            <a:off x="0" y="5500484"/>
            <a:ext cx="12192000" cy="1077218"/>
          </a:xfrm>
          <a:prstGeom prst="rect">
            <a:avLst/>
          </a:prstGeom>
          <a:solidFill>
            <a:srgbClr val="0070C0">
              <a:alpha val="28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Rounded MT Bold" panose="020F0704030504030204" pitchFamily="34" charset="77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Aharoni" panose="02010803020104030203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Aharoni" panose="02010803020104030203" pitchFamily="2" charset="-79"/>
              </a:rPr>
              <a:t> </a:t>
            </a:r>
          </a:p>
        </p:txBody>
      </p:sp>
      <p:pic>
        <p:nvPicPr>
          <p:cNvPr id="10" name="Immagine 9" descr="Immagine che contiene Carattere, Elementi grafici, logo, testo&#10;&#10;Descrizione generata automaticamente">
            <a:extLst>
              <a:ext uri="{FF2B5EF4-FFF2-40B4-BE49-F238E27FC236}">
                <a16:creationId xmlns:a16="http://schemas.microsoft.com/office/drawing/2014/main" xmlns="" id="{54A8B200-A692-2B0D-16C5-31CCD4FC5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477" y="5524153"/>
            <a:ext cx="1053549" cy="1053549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4AE8D5B1-E91A-35D2-CF25-B49FDF1E3103}"/>
              </a:ext>
            </a:extLst>
          </p:cNvPr>
          <p:cNvSpPr txBox="1"/>
          <p:nvPr/>
        </p:nvSpPr>
        <p:spPr>
          <a:xfrm rot="5400000">
            <a:off x="11311470" y="1510083"/>
            <a:ext cx="15071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Grafica: Simone Staffieri</a:t>
            </a:r>
          </a:p>
        </p:txBody>
      </p:sp>
      <p:pic>
        <p:nvPicPr>
          <p:cNvPr id="2" name="Immagine 1" descr="Immagine che contiene testo, lettera, Copertina del libro, Pubblicazione&#10;&#10;Descrizione generata automaticamente">
            <a:extLst>
              <a:ext uri="{FF2B5EF4-FFF2-40B4-BE49-F238E27FC236}">
                <a16:creationId xmlns:a16="http://schemas.microsoft.com/office/drawing/2014/main" xmlns="" id="{1E4E638E-03FD-5F11-1F79-8E32D70E1A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3805"/>
          <a:stretch/>
        </p:blipFill>
        <p:spPr>
          <a:xfrm>
            <a:off x="545984" y="363893"/>
            <a:ext cx="4299714" cy="590626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02165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/>
          <p:cNvSpPr txBox="1"/>
          <p:nvPr/>
        </p:nvSpPr>
        <p:spPr>
          <a:xfrm>
            <a:off x="640080" y="325369"/>
            <a:ext cx="436860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4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Nell’</a:t>
            </a:r>
            <a:r>
              <a:rPr kumimoji="0" lang="en-US" sz="3400" b="0" i="1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Apicio Moderno </a:t>
            </a:r>
            <a:r>
              <a:rPr kumimoji="0" lang="en-US" sz="34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gli adattamenti dal francese sono innumerevoli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xmlns="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ttangolo 2"/>
          <p:cNvSpPr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i="1"/>
              <a:t>Besciamella </a:t>
            </a:r>
            <a:r>
              <a:rPr lang="en-US" sz="2200"/>
              <a:t>‘bechamel’;</a:t>
            </a:r>
            <a:r>
              <a:rPr lang="en-US" sz="2200" b="1"/>
              <a:t> Salsa </a:t>
            </a:r>
            <a:r>
              <a:rPr lang="en-US" sz="2200" b="1" i="1"/>
              <a:t>Ascè </a:t>
            </a:r>
            <a:r>
              <a:rPr lang="en-US" sz="2200"/>
              <a:t>(da </a:t>
            </a:r>
            <a:r>
              <a:rPr lang="en-US" sz="2200" i="1"/>
              <a:t>haché </a:t>
            </a:r>
            <a:r>
              <a:rPr lang="en-US" sz="2200"/>
              <a:t>‘trito’)</a:t>
            </a:r>
            <a:r>
              <a:rPr lang="en-US" sz="2200" b="1"/>
              <a:t>, </a:t>
            </a:r>
            <a:r>
              <a:rPr lang="en-US" sz="2200" b="1" i="1"/>
              <a:t>Escaloppe </a:t>
            </a:r>
            <a:r>
              <a:rPr lang="en-US" sz="2200"/>
              <a:t>‘Escalope’ </a:t>
            </a:r>
            <a:r>
              <a:rPr lang="en-US" sz="2200" b="1"/>
              <a:t>(</a:t>
            </a:r>
            <a:r>
              <a:rPr lang="en-US" sz="2200" b="1" i="1"/>
              <a:t>alla Barrì</a:t>
            </a:r>
            <a:r>
              <a:rPr lang="en-US" sz="2200" b="1"/>
              <a:t>, </a:t>
            </a:r>
            <a:r>
              <a:rPr lang="en-US" sz="2200" b="1" i="1"/>
              <a:t>alla Riscelieù</a:t>
            </a:r>
            <a:r>
              <a:rPr lang="en-US" sz="2200" b="1"/>
              <a:t>, </a:t>
            </a:r>
            <a:r>
              <a:rPr lang="en-US" sz="2200" b="1" i="1"/>
              <a:t>alla Montespà</a:t>
            </a:r>
            <a:r>
              <a:rPr lang="en-US" sz="2200" b="1"/>
              <a:t>), </a:t>
            </a:r>
            <a:r>
              <a:rPr lang="en-US" sz="2200" b="1" i="1"/>
              <a:t>Cotelette </a:t>
            </a:r>
            <a:r>
              <a:rPr lang="en-US" sz="2200"/>
              <a:t>‘côtelette’, </a:t>
            </a:r>
            <a:r>
              <a:rPr lang="en-US" sz="2200" b="1" i="1"/>
              <a:t>Ragù </a:t>
            </a:r>
            <a:r>
              <a:rPr lang="en-US" sz="2200"/>
              <a:t>‘ragoût’, </a:t>
            </a:r>
            <a:r>
              <a:rPr lang="en-US" sz="2200" b="1" i="1"/>
              <a:t>Farsa</a:t>
            </a:r>
            <a:r>
              <a:rPr lang="en-US" sz="2200" b="1"/>
              <a:t>, </a:t>
            </a:r>
            <a:r>
              <a:rPr lang="en-US" sz="2200" b="1" i="1"/>
              <a:t>Sciarlotta </a:t>
            </a:r>
            <a:r>
              <a:rPr lang="en-US" sz="2200"/>
              <a:t>‘charlotte’</a:t>
            </a:r>
            <a:r>
              <a:rPr lang="en-US" sz="2200" b="1"/>
              <a:t>, </a:t>
            </a:r>
            <a:r>
              <a:rPr lang="en-US" sz="2200" b="1" i="1"/>
              <a:t>Sufflé </a:t>
            </a:r>
            <a:r>
              <a:rPr lang="en-US" sz="2200"/>
              <a:t>‘soufflets’, </a:t>
            </a:r>
            <a:r>
              <a:rPr lang="en-US" sz="2200" b="1"/>
              <a:t>Torta alla </a:t>
            </a:r>
            <a:r>
              <a:rPr lang="en-US" sz="2200" b="1" i="1"/>
              <a:t>Sciantiglì </a:t>
            </a:r>
            <a:r>
              <a:rPr lang="en-US" sz="2200"/>
              <a:t>‘chantilly’, </a:t>
            </a:r>
            <a:r>
              <a:rPr lang="en-US" sz="2200" b="1"/>
              <a:t>Piccioli </a:t>
            </a:r>
            <a:r>
              <a:rPr lang="en-US" sz="2200" b="1" i="1"/>
              <a:t>Gattò </a:t>
            </a:r>
            <a:r>
              <a:rPr lang="en-US" sz="2200"/>
              <a:t>‘gateau’, </a:t>
            </a:r>
            <a:r>
              <a:rPr lang="en-US" sz="2200" b="1" i="1"/>
              <a:t>Vol-o-Vant </a:t>
            </a:r>
            <a:r>
              <a:rPr lang="en-US" sz="2200"/>
              <a:t>‘vol-au-vent’.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(Frosini 2012a, p. 91)</a:t>
            </a:r>
            <a:endParaRPr lang="en-US" sz="2200" b="1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E3A4700C-FB32-F425-05F4-43FB7DC9D6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43" r="2" b="1537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7521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444747" cy="490454"/>
          </a:xfrm>
        </p:spPr>
        <p:txBody>
          <a:bodyPr>
            <a:normAutofit/>
          </a:bodyPr>
          <a:lstStyle/>
          <a:p>
            <a:r>
              <a:rPr lang="it-IT" sz="2800" b="1" dirty="0" smtClean="0">
                <a:solidFill>
                  <a:srgbClr val="0000FF"/>
                </a:solidFill>
              </a:rPr>
              <a:t>Ippolito Cavalcanti, </a:t>
            </a:r>
            <a:r>
              <a:rPr lang="it-IT" sz="2800" b="1" i="1" dirty="0" smtClean="0">
                <a:solidFill>
                  <a:srgbClr val="0000FF"/>
                </a:solidFill>
              </a:rPr>
              <a:t>Cucina teorico-pratica</a:t>
            </a:r>
            <a:r>
              <a:rPr lang="it-IT" sz="2800" b="1" dirty="0" smtClean="0">
                <a:solidFill>
                  <a:srgbClr val="0000FF"/>
                </a:solidFill>
              </a:rPr>
              <a:t>, Napoli 1844 (6a </a:t>
            </a:r>
            <a:r>
              <a:rPr lang="it-IT" sz="2800" b="1" dirty="0" err="1" smtClean="0">
                <a:solidFill>
                  <a:srgbClr val="0000FF"/>
                </a:solidFill>
              </a:rPr>
              <a:t>ediz</a:t>
            </a:r>
            <a:r>
              <a:rPr lang="it-IT" sz="2800" b="1" dirty="0" smtClean="0">
                <a:solidFill>
                  <a:srgbClr val="0000FF"/>
                </a:solidFill>
              </a:rPr>
              <a:t>.)</a:t>
            </a:r>
            <a:endParaRPr lang="it-IT" sz="2800" b="1" dirty="0">
              <a:solidFill>
                <a:srgbClr val="0000FF"/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>
          <a:xfrm>
            <a:off x="842210" y="922420"/>
            <a:ext cx="5080001" cy="58152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it-IT" sz="7200" b="1" dirty="0" smtClean="0"/>
              <a:t>SEMMANA </a:t>
            </a:r>
            <a:r>
              <a:rPr lang="it-IT" sz="7200" b="1" dirty="0"/>
              <a:t>SANTA </a:t>
            </a:r>
          </a:p>
          <a:p>
            <a:pPr marL="0" indent="0">
              <a:buNone/>
            </a:pPr>
            <a:r>
              <a:rPr lang="it-IT" sz="7200" b="1" dirty="0"/>
              <a:t>DOMMENECA DE LLE PALME </a:t>
            </a:r>
          </a:p>
          <a:p>
            <a:r>
              <a:rPr lang="it-IT" sz="7200" b="1" i="1" dirty="0">
                <a:solidFill>
                  <a:srgbClr val="0000FF"/>
                </a:solidFill>
              </a:rPr>
              <a:t>Timpano de </a:t>
            </a:r>
            <a:r>
              <a:rPr lang="it-IT" sz="7200" b="1" i="1" dirty="0" err="1">
                <a:solidFill>
                  <a:srgbClr val="0000FF"/>
                </a:solidFill>
              </a:rPr>
              <a:t>Vermicielli</a:t>
            </a:r>
            <a:r>
              <a:rPr lang="it-IT" sz="7200" b="1" i="1" dirty="0">
                <a:solidFill>
                  <a:srgbClr val="0000FF"/>
                </a:solidFill>
              </a:rPr>
              <a:t> [co la </a:t>
            </a:r>
            <a:r>
              <a:rPr lang="it-IT" sz="7200" b="1" i="1" dirty="0" smtClean="0">
                <a:solidFill>
                  <a:srgbClr val="0000FF"/>
                </a:solidFill>
              </a:rPr>
              <a:t>pasta </a:t>
            </a:r>
            <a:r>
              <a:rPr lang="it-IT" sz="7200" b="1" i="1" dirty="0" err="1">
                <a:solidFill>
                  <a:srgbClr val="0000FF"/>
                </a:solidFill>
              </a:rPr>
              <a:t>nfrolla</a:t>
            </a:r>
            <a:r>
              <a:rPr lang="it-IT" sz="7200" b="1" i="1" dirty="0">
                <a:solidFill>
                  <a:srgbClr val="0000FF"/>
                </a:solidFill>
              </a:rPr>
              <a:t> senza </a:t>
            </a:r>
            <a:r>
              <a:rPr lang="it-IT" sz="7200" b="1" i="1" dirty="0" err="1">
                <a:solidFill>
                  <a:srgbClr val="0000FF"/>
                </a:solidFill>
              </a:rPr>
              <a:t>nsogna</a:t>
            </a:r>
            <a:r>
              <a:rPr lang="it-IT" sz="7200" b="1" i="1" dirty="0">
                <a:solidFill>
                  <a:srgbClr val="0000FF"/>
                </a:solidFill>
              </a:rPr>
              <a:t>, e senza </a:t>
            </a:r>
            <a:r>
              <a:rPr lang="it-IT" sz="7200" b="1" i="1" dirty="0" err="1">
                <a:solidFill>
                  <a:srgbClr val="0000FF"/>
                </a:solidFill>
              </a:rPr>
              <a:t>ova</a:t>
            </a:r>
            <a:r>
              <a:rPr lang="it-IT" sz="7200" b="1" i="1" dirty="0">
                <a:solidFill>
                  <a:srgbClr val="0000FF"/>
                </a:solidFill>
              </a:rPr>
              <a:t>] </a:t>
            </a:r>
            <a:endParaRPr lang="it-IT" sz="7200" b="1" dirty="0">
              <a:solidFill>
                <a:srgbClr val="0000FF"/>
              </a:solidFill>
            </a:endParaRPr>
          </a:p>
          <a:p>
            <a:r>
              <a:rPr lang="it-IT" sz="7200" b="1" i="1" dirty="0" smtClean="0"/>
              <a:t>Fritto </a:t>
            </a:r>
            <a:r>
              <a:rPr lang="it-IT" sz="7200" b="1" i="1" dirty="0"/>
              <a:t>de pesce Merluzzo a la marina Zeppole </a:t>
            </a:r>
            <a:endParaRPr lang="it-IT" sz="7200" b="1" dirty="0"/>
          </a:p>
          <a:p>
            <a:pPr marL="0" indent="0">
              <a:buNone/>
            </a:pPr>
            <a:r>
              <a:rPr lang="it-IT" sz="7200" b="1" dirty="0"/>
              <a:t>LUNNEDÌ SANTO </a:t>
            </a:r>
          </a:p>
          <a:p>
            <a:r>
              <a:rPr lang="it-IT" sz="7200" b="1" i="1" dirty="0">
                <a:solidFill>
                  <a:srgbClr val="0000FF"/>
                </a:solidFill>
              </a:rPr>
              <a:t>Zuppa de </a:t>
            </a:r>
            <a:r>
              <a:rPr lang="it-IT" sz="7200" b="1" i="1" dirty="0" err="1">
                <a:solidFill>
                  <a:srgbClr val="0000FF"/>
                </a:solidFill>
              </a:rPr>
              <a:t>pesielle</a:t>
            </a:r>
            <a:r>
              <a:rPr lang="it-IT" sz="7200" b="1" i="1" dirty="0">
                <a:solidFill>
                  <a:srgbClr val="0000FF"/>
                </a:solidFill>
              </a:rPr>
              <a:t> [/</a:t>
            </a:r>
            <a:r>
              <a:rPr lang="it-IT" sz="7200" b="1" i="1" dirty="0" err="1">
                <a:solidFill>
                  <a:srgbClr val="0000FF"/>
                </a:solidFill>
              </a:rPr>
              <a:t>pesielli</a:t>
            </a:r>
            <a:r>
              <a:rPr lang="it-IT" sz="7200" b="1" i="1" dirty="0">
                <a:solidFill>
                  <a:srgbClr val="0000FF"/>
                </a:solidFill>
              </a:rPr>
              <a:t>] </a:t>
            </a:r>
            <a:r>
              <a:rPr lang="it-IT" sz="7200" b="1" i="1" dirty="0" err="1">
                <a:solidFill>
                  <a:srgbClr val="0000FF"/>
                </a:solidFill>
              </a:rPr>
              <a:t>Ragosta</a:t>
            </a:r>
            <a:r>
              <a:rPr lang="it-IT" sz="7200" b="1" i="1" dirty="0">
                <a:solidFill>
                  <a:srgbClr val="0000FF"/>
                </a:solidFill>
              </a:rPr>
              <a:t> </a:t>
            </a:r>
            <a:r>
              <a:rPr lang="it-IT" sz="7200" b="1" i="1" dirty="0" err="1">
                <a:solidFill>
                  <a:srgbClr val="0000FF"/>
                </a:solidFill>
              </a:rPr>
              <a:t>ammollecata</a:t>
            </a:r>
            <a:r>
              <a:rPr lang="it-IT" sz="7200" b="1" i="1" dirty="0">
                <a:solidFill>
                  <a:srgbClr val="0000FF"/>
                </a:solidFill>
              </a:rPr>
              <a:t/>
            </a:r>
            <a:br>
              <a:rPr lang="it-IT" sz="7200" b="1" i="1" dirty="0">
                <a:solidFill>
                  <a:srgbClr val="0000FF"/>
                </a:solidFill>
              </a:rPr>
            </a:br>
            <a:r>
              <a:rPr lang="it-IT" sz="7200" b="1" i="1" dirty="0" err="1">
                <a:solidFill>
                  <a:srgbClr val="0000FF"/>
                </a:solidFill>
              </a:rPr>
              <a:t>Porpe</a:t>
            </a:r>
            <a:r>
              <a:rPr lang="it-IT" sz="7200" b="1" i="1" dirty="0">
                <a:solidFill>
                  <a:srgbClr val="0000FF"/>
                </a:solidFill>
              </a:rPr>
              <a:t> e de pesce co la </a:t>
            </a:r>
            <a:r>
              <a:rPr lang="it-IT" sz="7200" b="1" i="1" dirty="0" err="1">
                <a:solidFill>
                  <a:srgbClr val="0000FF"/>
                </a:solidFill>
              </a:rPr>
              <a:t>sauza</a:t>
            </a:r>
            <a:r>
              <a:rPr lang="it-IT" sz="7200" b="1" i="1" dirty="0">
                <a:solidFill>
                  <a:srgbClr val="0000FF"/>
                </a:solidFill>
              </a:rPr>
              <a:t> de </a:t>
            </a:r>
            <a:r>
              <a:rPr lang="it-IT" sz="7200" b="1" i="1" dirty="0" err="1" smtClean="0">
                <a:solidFill>
                  <a:srgbClr val="0000FF"/>
                </a:solidFill>
              </a:rPr>
              <a:t>pommadore</a:t>
            </a:r>
            <a:r>
              <a:rPr lang="it-IT" sz="7200" b="1" i="1" dirty="0">
                <a:solidFill>
                  <a:srgbClr val="0000FF"/>
                </a:solidFill>
              </a:rPr>
              <a:t/>
            </a:r>
            <a:br>
              <a:rPr lang="it-IT" sz="7200" b="1" i="1" dirty="0">
                <a:solidFill>
                  <a:srgbClr val="0000FF"/>
                </a:solidFill>
              </a:rPr>
            </a:br>
            <a:endParaRPr lang="it-IT" sz="7200" b="1" i="1" dirty="0" smtClean="0">
              <a:solidFill>
                <a:srgbClr val="0000FF"/>
              </a:solidFill>
            </a:endParaRPr>
          </a:p>
          <a:p>
            <a:r>
              <a:rPr lang="it-IT" sz="7200" b="1" i="1" dirty="0" smtClean="0"/>
              <a:t>Sfogliatelle </a:t>
            </a:r>
            <a:r>
              <a:rPr lang="it-IT" sz="7200" b="1" i="1" dirty="0"/>
              <a:t>de </a:t>
            </a:r>
            <a:r>
              <a:rPr lang="it-IT" sz="7200" b="1" i="1" dirty="0" err="1"/>
              <a:t>sciuruppata</a:t>
            </a:r>
            <a:r>
              <a:rPr lang="it-IT" sz="7200" b="1" i="1" dirty="0"/>
              <a:t> [/</a:t>
            </a:r>
            <a:r>
              <a:rPr lang="it-IT" sz="7200" b="1" i="1" dirty="0" err="1" smtClean="0"/>
              <a:t>sceroppata</a:t>
            </a:r>
            <a:r>
              <a:rPr lang="it-IT" sz="7200" b="1" i="1" dirty="0"/>
              <a:t>] </a:t>
            </a:r>
            <a:endParaRPr lang="it-IT" sz="7200" b="1" dirty="0"/>
          </a:p>
          <a:p>
            <a:pPr marL="0" indent="0">
              <a:buNone/>
            </a:pPr>
            <a:r>
              <a:rPr lang="it-IT" sz="7200" b="1" dirty="0"/>
              <a:t>MARTEDÌ SANTO </a:t>
            </a:r>
          </a:p>
          <a:p>
            <a:r>
              <a:rPr lang="it-IT" sz="7200" b="1" i="1" dirty="0"/>
              <a:t>Scorze de nocelle [co </a:t>
            </a:r>
            <a:r>
              <a:rPr lang="it-IT" sz="7200" b="1" i="1" dirty="0" err="1"/>
              <a:t>lle</a:t>
            </a:r>
            <a:r>
              <a:rPr lang="it-IT" sz="7200" b="1" i="1" dirty="0"/>
              <a:t> </a:t>
            </a:r>
            <a:r>
              <a:rPr lang="it-IT" sz="7200" b="1" i="1" dirty="0" err="1"/>
              <a:t>tonninole</a:t>
            </a:r>
            <a:r>
              <a:rPr lang="it-IT" sz="7200" b="1" i="1" dirty="0"/>
              <a:t>] </a:t>
            </a:r>
            <a:r>
              <a:rPr lang="it-IT" sz="7200" b="1" i="1" dirty="0" err="1" smtClean="0"/>
              <a:t>Porpettone</a:t>
            </a:r>
            <a:r>
              <a:rPr lang="it-IT" sz="7200" b="1" i="1" dirty="0" smtClean="0"/>
              <a:t> </a:t>
            </a:r>
            <a:r>
              <a:rPr lang="it-IT" sz="7200" b="1" i="1" dirty="0"/>
              <a:t>de pesce</a:t>
            </a:r>
            <a:br>
              <a:rPr lang="it-IT" sz="7200" b="1" i="1" dirty="0"/>
            </a:br>
            <a:r>
              <a:rPr lang="it-IT" sz="7200" b="1" i="1" dirty="0" err="1"/>
              <a:t>Zeppolelle</a:t>
            </a:r>
            <a:r>
              <a:rPr lang="it-IT" sz="7200" b="1" i="1" dirty="0"/>
              <a:t> de </a:t>
            </a:r>
            <a:r>
              <a:rPr lang="it-IT" sz="7200" b="1" i="1" dirty="0" smtClean="0"/>
              <a:t>baccalà</a:t>
            </a:r>
          </a:p>
          <a:p>
            <a:r>
              <a:rPr lang="it-IT" sz="7200" b="1" i="1" dirty="0" smtClean="0"/>
              <a:t>Pizza </a:t>
            </a:r>
            <a:r>
              <a:rPr lang="it-IT" sz="7200" b="1" i="1" dirty="0"/>
              <a:t>de </a:t>
            </a:r>
            <a:r>
              <a:rPr lang="it-IT" sz="7200" b="1" i="1" dirty="0" err="1"/>
              <a:t>ciuccolata</a:t>
            </a:r>
            <a:r>
              <a:rPr lang="it-IT" sz="7200" b="1" i="1" dirty="0"/>
              <a:t> [/</a:t>
            </a:r>
            <a:r>
              <a:rPr lang="it-IT" sz="7200" b="1" i="1" dirty="0" err="1"/>
              <a:t>ciucculata</a:t>
            </a:r>
            <a:r>
              <a:rPr lang="it-IT" sz="7200" b="1" i="1" dirty="0"/>
              <a:t>] </a:t>
            </a:r>
            <a:r>
              <a:rPr lang="it-IT" sz="7200" b="1" i="1" dirty="0" smtClean="0"/>
              <a:t>co </a:t>
            </a:r>
            <a:r>
              <a:rPr lang="it-IT" sz="7200" b="1" i="1" dirty="0"/>
              <a:t>l’</a:t>
            </a:r>
            <a:r>
              <a:rPr lang="it-IT" sz="7200" b="1" i="1" dirty="0" err="1"/>
              <a:t>ammennole</a:t>
            </a:r>
            <a:r>
              <a:rPr lang="it-IT" sz="7200" b="1" i="1" dirty="0"/>
              <a:t> </a:t>
            </a:r>
            <a:endParaRPr lang="it-IT" sz="7200" b="1" dirty="0"/>
          </a:p>
          <a:p>
            <a:pPr marL="0" indent="0">
              <a:buNone/>
            </a:pPr>
            <a:r>
              <a:rPr lang="it-IT" sz="7200" b="1" dirty="0"/>
              <a:t>MIERCODÌ SANTO </a:t>
            </a:r>
          </a:p>
          <a:p>
            <a:r>
              <a:rPr lang="it-IT" sz="7200" b="1" i="1" dirty="0"/>
              <a:t>Risi </a:t>
            </a:r>
            <a:r>
              <a:rPr lang="it-IT" sz="7200" b="1" i="1" dirty="0" smtClean="0"/>
              <a:t>co </a:t>
            </a:r>
            <a:r>
              <a:rPr lang="it-IT" sz="7200" b="1" i="1" dirty="0" err="1"/>
              <a:t>llo</a:t>
            </a:r>
            <a:r>
              <a:rPr lang="it-IT" sz="7200" b="1" i="1" dirty="0"/>
              <a:t> </a:t>
            </a:r>
            <a:r>
              <a:rPr lang="it-IT" sz="7200" b="1" i="1" dirty="0" err="1" smtClean="0"/>
              <a:t>llatte</a:t>
            </a:r>
            <a:r>
              <a:rPr lang="it-IT" sz="7200" b="1" i="1" dirty="0" smtClean="0"/>
              <a:t> </a:t>
            </a:r>
            <a:r>
              <a:rPr lang="it-IT" sz="7200" b="1" i="1" dirty="0"/>
              <a:t>d’</a:t>
            </a:r>
            <a:r>
              <a:rPr lang="it-IT" sz="7200" b="1" i="1" dirty="0" err="1"/>
              <a:t>ammennole</a:t>
            </a:r>
            <a:r>
              <a:rPr lang="it-IT" sz="7200" b="1" i="1" dirty="0"/>
              <a:t> </a:t>
            </a:r>
            <a:r>
              <a:rPr lang="it-IT" sz="7200" b="1" i="1" dirty="0" err="1"/>
              <a:t>Ciefare</a:t>
            </a:r>
            <a:r>
              <a:rPr lang="it-IT" sz="7200" b="1" i="1" dirty="0"/>
              <a:t> co la </a:t>
            </a:r>
            <a:r>
              <a:rPr lang="it-IT" sz="7200" b="1" i="1" dirty="0" err="1"/>
              <a:t>sauza</a:t>
            </a:r>
            <a:r>
              <a:rPr lang="it-IT" sz="7200" b="1" i="1" dirty="0"/>
              <a:t> a la </a:t>
            </a:r>
            <a:r>
              <a:rPr lang="it-IT" sz="7200" b="1" i="1" dirty="0" err="1"/>
              <a:t>franzese</a:t>
            </a:r>
            <a:r>
              <a:rPr lang="it-IT" sz="7200" b="1" i="1" dirty="0"/>
              <a:t> </a:t>
            </a:r>
            <a:r>
              <a:rPr lang="it-IT" sz="7200" b="1" i="1" dirty="0" err="1"/>
              <a:t>cauda</a:t>
            </a:r>
            <a:r>
              <a:rPr lang="it-IT" sz="7200" b="1" i="1" dirty="0"/>
              <a:t> [/co la </a:t>
            </a:r>
            <a:r>
              <a:rPr lang="it-IT" sz="7200" b="1" i="1" dirty="0" err="1"/>
              <a:t>sauza</a:t>
            </a:r>
            <a:r>
              <a:rPr lang="it-IT" sz="7200" b="1" i="1" dirty="0"/>
              <a:t> </a:t>
            </a:r>
            <a:r>
              <a:rPr lang="it-IT" sz="7200" b="1" i="1" dirty="0" err="1"/>
              <a:t>cauda</a:t>
            </a:r>
            <a:r>
              <a:rPr lang="it-IT" sz="7200" b="1" i="1" dirty="0"/>
              <a:t> a la </a:t>
            </a:r>
            <a:r>
              <a:rPr lang="it-IT" sz="7200" b="1" i="1" dirty="0" err="1" smtClean="0"/>
              <a:t>Franzese</a:t>
            </a:r>
            <a:r>
              <a:rPr lang="it-IT" sz="7200" b="1" i="1" dirty="0" smtClean="0"/>
              <a:t>]</a:t>
            </a:r>
          </a:p>
          <a:p>
            <a:r>
              <a:rPr lang="it-IT" sz="7200" b="1" i="1" dirty="0" smtClean="0"/>
              <a:t>Baccalà </a:t>
            </a:r>
            <a:r>
              <a:rPr lang="it-IT" sz="7200" b="1" i="1" dirty="0"/>
              <a:t>a la </a:t>
            </a:r>
            <a:r>
              <a:rPr lang="it-IT" sz="7200" b="1" i="1" dirty="0" err="1"/>
              <a:t>cannaruta</a:t>
            </a:r>
            <a:r>
              <a:rPr lang="it-IT" sz="7200" b="1" i="1" dirty="0"/>
              <a:t> </a:t>
            </a:r>
            <a:r>
              <a:rPr lang="it-IT" sz="7200" b="1" i="1" dirty="0" err="1"/>
              <a:t>Cauzuncielli</a:t>
            </a:r>
            <a:r>
              <a:rPr lang="it-IT" sz="7200" b="1" i="1" dirty="0"/>
              <a:t> </a:t>
            </a:r>
            <a:r>
              <a:rPr lang="it-IT" sz="7200" b="1" i="1" dirty="0" smtClean="0"/>
              <a:t>fritti </a:t>
            </a:r>
            <a:r>
              <a:rPr lang="it-IT" sz="7200" b="1" i="1" dirty="0"/>
              <a:t>[</a:t>
            </a:r>
            <a:r>
              <a:rPr lang="it-IT" sz="7200" b="1" i="1" dirty="0" err="1" smtClean="0"/>
              <a:t>mbottunat</a:t>
            </a:r>
            <a:r>
              <a:rPr lang="it-IT" sz="7200" b="1" i="1" dirty="0"/>
              <a:t>’] </a:t>
            </a:r>
            <a:r>
              <a:rPr lang="it-IT" sz="7200" b="1" i="1" dirty="0" smtClean="0"/>
              <a:t>d’amarene </a:t>
            </a:r>
            <a:r>
              <a:rPr lang="it-IT" sz="7200" b="1" i="1" dirty="0"/>
              <a:t>[e </a:t>
            </a:r>
            <a:r>
              <a:rPr lang="it-IT" sz="7200" b="1" i="1" dirty="0" err="1"/>
              <a:t>na</a:t>
            </a:r>
            <a:r>
              <a:rPr lang="it-IT" sz="7200" b="1" i="1" dirty="0"/>
              <a:t> </a:t>
            </a:r>
            <a:r>
              <a:rPr lang="it-IT" sz="7200" b="1" i="1" dirty="0" err="1"/>
              <a:t>scioriata</a:t>
            </a:r>
            <a:r>
              <a:rPr lang="it-IT" sz="7200" b="1" i="1" dirty="0"/>
              <a:t> de </a:t>
            </a:r>
            <a:r>
              <a:rPr lang="it-IT" sz="7200" b="1" i="1" dirty="0" err="1"/>
              <a:t>zuccaro</a:t>
            </a:r>
            <a:r>
              <a:rPr lang="it-IT" sz="7200" b="1" i="1" dirty="0"/>
              <a:t> pe </a:t>
            </a:r>
            <a:r>
              <a:rPr lang="it-IT" sz="7200" b="1" i="1" dirty="0" err="1"/>
              <a:t>ncoppa</a:t>
            </a:r>
            <a:r>
              <a:rPr lang="it-IT" sz="7200" b="1" i="1" dirty="0"/>
              <a:t>] </a:t>
            </a:r>
            <a:endParaRPr lang="it-IT" sz="7200" b="1" dirty="0"/>
          </a:p>
          <a:p>
            <a:pPr marL="0" indent="0">
              <a:buNone/>
            </a:pPr>
            <a:endParaRPr lang="it-IT" sz="1800" dirty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5975684" y="949158"/>
            <a:ext cx="5378116" cy="522780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it-IT" sz="7400" b="1" dirty="0"/>
              <a:t>GIOVEDÌ SANTO </a:t>
            </a:r>
          </a:p>
          <a:p>
            <a:r>
              <a:rPr lang="it-IT" sz="7400" b="1" i="1" dirty="0" err="1"/>
              <a:t>Tagliariell</a:t>
            </a:r>
            <a:r>
              <a:rPr lang="it-IT" sz="7400" b="1" i="1" dirty="0"/>
              <a:t>’ e </a:t>
            </a:r>
            <a:r>
              <a:rPr lang="it-IT" sz="7400" b="1" i="1" dirty="0" err="1"/>
              <a:t>boncole</a:t>
            </a:r>
            <a:r>
              <a:rPr lang="it-IT" sz="7400" b="1" i="1" dirty="0"/>
              <a:t/>
            </a:r>
            <a:br>
              <a:rPr lang="it-IT" sz="7400" b="1" i="1" dirty="0"/>
            </a:br>
            <a:r>
              <a:rPr lang="it-IT" sz="7400" b="1" i="1" dirty="0" err="1" smtClean="0">
                <a:solidFill>
                  <a:srgbClr val="0000FF"/>
                </a:solidFill>
              </a:rPr>
              <a:t>Carcioffole</a:t>
            </a:r>
            <a:r>
              <a:rPr lang="it-IT" sz="7400" b="1" i="1" dirty="0" smtClean="0">
                <a:solidFill>
                  <a:srgbClr val="0000FF"/>
                </a:solidFill>
              </a:rPr>
              <a:t> </a:t>
            </a:r>
            <a:r>
              <a:rPr lang="it-IT" sz="7400" b="1" i="1" dirty="0" err="1" smtClean="0">
                <a:solidFill>
                  <a:srgbClr val="0000FF"/>
                </a:solidFill>
              </a:rPr>
              <a:t>mbottunate</a:t>
            </a:r>
            <a:r>
              <a:rPr lang="it-IT" sz="7400" b="1" i="1" dirty="0" smtClean="0">
                <a:solidFill>
                  <a:srgbClr val="0000FF"/>
                </a:solidFill>
              </a:rPr>
              <a:t> </a:t>
            </a:r>
            <a:r>
              <a:rPr lang="it-IT" sz="7400" b="1" i="1" dirty="0">
                <a:solidFill>
                  <a:srgbClr val="0000FF"/>
                </a:solidFill>
              </a:rPr>
              <a:t>de </a:t>
            </a:r>
            <a:r>
              <a:rPr lang="it-IT" sz="7400" b="1" i="1" dirty="0" err="1" smtClean="0">
                <a:solidFill>
                  <a:srgbClr val="0000FF"/>
                </a:solidFill>
              </a:rPr>
              <a:t>scammaro</a:t>
            </a:r>
            <a:endParaRPr lang="it-IT" sz="7400" b="1" i="1" dirty="0" smtClean="0">
              <a:solidFill>
                <a:srgbClr val="0000FF"/>
              </a:solidFill>
            </a:endParaRPr>
          </a:p>
          <a:p>
            <a:r>
              <a:rPr lang="it-IT" sz="7400" b="1" i="1" dirty="0" smtClean="0"/>
              <a:t>Pesce </a:t>
            </a:r>
            <a:r>
              <a:rPr lang="it-IT" sz="7400" b="1" i="1" dirty="0" err="1"/>
              <a:t>solmona</a:t>
            </a:r>
            <a:r>
              <a:rPr lang="it-IT" sz="7400" b="1" i="1" dirty="0"/>
              <a:t> co la </a:t>
            </a:r>
            <a:r>
              <a:rPr lang="it-IT" sz="7400" b="1" i="1" dirty="0" err="1"/>
              <a:t>sauza</a:t>
            </a:r>
            <a:r>
              <a:rPr lang="it-IT" sz="7400" b="1" i="1" dirty="0"/>
              <a:t> de </a:t>
            </a:r>
            <a:r>
              <a:rPr lang="it-IT" sz="7400" b="1" i="1" dirty="0" err="1" smtClean="0"/>
              <a:t>chiapparielle</a:t>
            </a:r>
            <a:r>
              <a:rPr lang="it-IT" sz="7400" b="1" i="1" dirty="0"/>
              <a:t/>
            </a:r>
            <a:br>
              <a:rPr lang="it-IT" sz="7400" b="1" i="1" dirty="0"/>
            </a:br>
            <a:endParaRPr lang="it-IT" sz="7400" b="1" i="1" dirty="0" smtClean="0">
              <a:solidFill>
                <a:srgbClr val="0000FF"/>
              </a:solidFill>
            </a:endParaRPr>
          </a:p>
          <a:p>
            <a:r>
              <a:rPr lang="it-IT" sz="7400" b="1" i="1" dirty="0" smtClean="0">
                <a:solidFill>
                  <a:srgbClr val="0000FF"/>
                </a:solidFill>
              </a:rPr>
              <a:t>Pezzelle </a:t>
            </a:r>
            <a:r>
              <a:rPr lang="it-IT" sz="7400" b="1" i="1" dirty="0">
                <a:solidFill>
                  <a:srgbClr val="0000FF"/>
                </a:solidFill>
              </a:rPr>
              <a:t>de pasta cresciuta </a:t>
            </a:r>
            <a:r>
              <a:rPr lang="it-IT" sz="7400" b="1" i="1" dirty="0" err="1" smtClean="0">
                <a:solidFill>
                  <a:srgbClr val="0000FF"/>
                </a:solidFill>
              </a:rPr>
              <a:t>mbottunate</a:t>
            </a:r>
            <a:r>
              <a:rPr lang="it-IT" sz="7400" b="1" i="1" dirty="0" smtClean="0">
                <a:solidFill>
                  <a:srgbClr val="0000FF"/>
                </a:solidFill>
              </a:rPr>
              <a:t> </a:t>
            </a:r>
            <a:r>
              <a:rPr lang="it-IT" sz="7400" b="1" i="1" dirty="0">
                <a:solidFill>
                  <a:srgbClr val="0000FF"/>
                </a:solidFill>
              </a:rPr>
              <a:t>d’alice </a:t>
            </a:r>
            <a:endParaRPr lang="it-IT" sz="74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it-IT" sz="7400" b="1" dirty="0" smtClean="0"/>
              <a:t>VIERNADÌ </a:t>
            </a:r>
            <a:r>
              <a:rPr lang="it-IT" sz="7400" b="1" dirty="0"/>
              <a:t>SANTO </a:t>
            </a:r>
          </a:p>
          <a:p>
            <a:r>
              <a:rPr lang="it-IT" sz="7400" b="1" i="1" dirty="0"/>
              <a:t>Zuppa de fave secche [co li </a:t>
            </a:r>
            <a:r>
              <a:rPr lang="it-IT" sz="7400" b="1" i="1" dirty="0" err="1" smtClean="0"/>
              <a:t>crustini</a:t>
            </a:r>
            <a:r>
              <a:rPr lang="it-IT" sz="7400" b="1" i="1" dirty="0"/>
              <a:t>] Baccalà a la Spagnola co la </a:t>
            </a:r>
            <a:r>
              <a:rPr lang="it-IT" sz="7400" b="1" i="1" dirty="0" err="1"/>
              <a:t>sauza</a:t>
            </a:r>
            <a:r>
              <a:rPr lang="it-IT" sz="7400" b="1" i="1" dirty="0"/>
              <a:t> </a:t>
            </a:r>
            <a:r>
              <a:rPr lang="it-IT" sz="7400" b="1" i="1" dirty="0" smtClean="0"/>
              <a:t>de noce</a:t>
            </a:r>
          </a:p>
          <a:p>
            <a:r>
              <a:rPr lang="it-IT" sz="7400" b="1" i="1" dirty="0" err="1" smtClean="0"/>
              <a:t>Cepolle</a:t>
            </a:r>
            <a:r>
              <a:rPr lang="it-IT" sz="7400" b="1" i="1" dirty="0" smtClean="0"/>
              <a:t> </a:t>
            </a:r>
            <a:r>
              <a:rPr lang="it-IT" sz="7400" b="1" i="1" dirty="0"/>
              <a:t>e </a:t>
            </a:r>
            <a:r>
              <a:rPr lang="it-IT" sz="7400" b="1" i="1" dirty="0" err="1" smtClean="0"/>
              <a:t>mbottunate</a:t>
            </a:r>
            <a:r>
              <a:rPr lang="it-IT" sz="7400" b="1" i="1" dirty="0" smtClean="0"/>
              <a:t> </a:t>
            </a:r>
            <a:r>
              <a:rPr lang="it-IT" sz="7400" b="1" i="1" dirty="0"/>
              <a:t>[de </a:t>
            </a:r>
            <a:r>
              <a:rPr lang="it-IT" sz="7400" b="1" i="1" dirty="0" err="1" smtClean="0"/>
              <a:t>scammaro</a:t>
            </a:r>
            <a:r>
              <a:rPr lang="it-IT" sz="7400" b="1" i="1" dirty="0"/>
              <a:t>]</a:t>
            </a:r>
            <a:br>
              <a:rPr lang="it-IT" sz="7400" b="1" i="1" dirty="0"/>
            </a:br>
            <a:endParaRPr lang="it-IT" sz="7400" b="1" i="1" dirty="0" smtClean="0"/>
          </a:p>
          <a:p>
            <a:r>
              <a:rPr lang="it-IT" sz="7400" b="1" i="1" dirty="0" err="1" smtClean="0"/>
              <a:t>Frettelle</a:t>
            </a:r>
            <a:r>
              <a:rPr lang="it-IT" sz="7400" b="1" i="1" dirty="0" smtClean="0"/>
              <a:t> </a:t>
            </a:r>
            <a:r>
              <a:rPr lang="it-IT" sz="7400" b="1" i="1" dirty="0"/>
              <a:t>de mela co </a:t>
            </a:r>
            <a:r>
              <a:rPr lang="it-IT" sz="7400" b="1" i="1" dirty="0" err="1"/>
              <a:t>llo</a:t>
            </a:r>
            <a:r>
              <a:rPr lang="it-IT" sz="7400" b="1" i="1" dirty="0"/>
              <a:t> rum </a:t>
            </a:r>
            <a:endParaRPr lang="it-IT" sz="7400" b="1" dirty="0"/>
          </a:p>
          <a:p>
            <a:pPr marL="0" indent="0">
              <a:buNone/>
            </a:pPr>
            <a:r>
              <a:rPr lang="it-IT" sz="7400" b="1" dirty="0"/>
              <a:t>SABBATO SANTO </a:t>
            </a:r>
          </a:p>
          <a:p>
            <a:r>
              <a:rPr lang="it-IT" sz="7400" b="1" i="1" dirty="0" err="1">
                <a:solidFill>
                  <a:srgbClr val="0000FF"/>
                </a:solidFill>
              </a:rPr>
              <a:t>Sartu</a:t>
            </a:r>
            <a:r>
              <a:rPr lang="it-IT" sz="7400" b="1" i="1" dirty="0">
                <a:solidFill>
                  <a:srgbClr val="0000FF"/>
                </a:solidFill>
              </a:rPr>
              <a:t>̀ de risi </a:t>
            </a:r>
            <a:r>
              <a:rPr lang="it-IT" sz="7400" b="1" i="1" dirty="0" err="1" smtClean="0">
                <a:solidFill>
                  <a:srgbClr val="0000FF"/>
                </a:solidFill>
              </a:rPr>
              <a:t>mbottunato</a:t>
            </a:r>
            <a:r>
              <a:rPr lang="it-IT" sz="7400" b="1" i="1" dirty="0" smtClean="0">
                <a:solidFill>
                  <a:srgbClr val="0000FF"/>
                </a:solidFill>
              </a:rPr>
              <a:t> </a:t>
            </a:r>
            <a:r>
              <a:rPr lang="it-IT" sz="7400" b="1" i="1" dirty="0">
                <a:solidFill>
                  <a:srgbClr val="0000FF"/>
                </a:solidFill>
              </a:rPr>
              <a:t>de pesce </a:t>
            </a:r>
            <a:r>
              <a:rPr lang="it-IT" sz="7400" b="1" i="1" dirty="0" err="1" smtClean="0">
                <a:solidFill>
                  <a:srgbClr val="0000FF"/>
                </a:solidFill>
              </a:rPr>
              <a:t>Pagnttelle</a:t>
            </a:r>
            <a:r>
              <a:rPr lang="it-IT" sz="7400" b="1" i="1" dirty="0" smtClean="0">
                <a:solidFill>
                  <a:srgbClr val="0000FF"/>
                </a:solidFill>
              </a:rPr>
              <a:t> </a:t>
            </a:r>
            <a:r>
              <a:rPr lang="it-IT" sz="7400" b="1" i="1" dirty="0">
                <a:solidFill>
                  <a:srgbClr val="0000FF"/>
                </a:solidFill>
              </a:rPr>
              <a:t>a la </a:t>
            </a:r>
            <a:r>
              <a:rPr lang="it-IT" sz="7400" b="1" i="1" dirty="0" err="1">
                <a:solidFill>
                  <a:srgbClr val="0000FF"/>
                </a:solidFill>
              </a:rPr>
              <a:t>Tudesca</a:t>
            </a:r>
            <a:r>
              <a:rPr lang="it-IT" sz="7400" b="1" i="1" dirty="0">
                <a:solidFill>
                  <a:srgbClr val="0000FF"/>
                </a:solidFill>
              </a:rPr>
              <a:t> </a:t>
            </a:r>
            <a:r>
              <a:rPr lang="it-IT" sz="7400" b="1" i="1" dirty="0" err="1" smtClean="0">
                <a:solidFill>
                  <a:srgbClr val="0000FF"/>
                </a:solidFill>
              </a:rPr>
              <a:t>Pastticcio</a:t>
            </a:r>
            <a:r>
              <a:rPr lang="it-IT" sz="7400" b="1" i="1" dirty="0" smtClean="0">
                <a:solidFill>
                  <a:srgbClr val="0000FF"/>
                </a:solidFill>
              </a:rPr>
              <a:t> </a:t>
            </a:r>
            <a:r>
              <a:rPr lang="it-IT" sz="7400" b="1" i="1" dirty="0">
                <a:solidFill>
                  <a:srgbClr val="0000FF"/>
                </a:solidFill>
              </a:rPr>
              <a:t>de </a:t>
            </a:r>
            <a:r>
              <a:rPr lang="it-IT" sz="7400" b="1" i="1" dirty="0" smtClean="0">
                <a:solidFill>
                  <a:srgbClr val="0000FF"/>
                </a:solidFill>
              </a:rPr>
              <a:t>pesce Merluzzo</a:t>
            </a:r>
            <a:endParaRPr lang="it-IT" sz="7400" b="1" dirty="0">
              <a:solidFill>
                <a:srgbClr val="0000FF"/>
              </a:solidFill>
            </a:endParaRPr>
          </a:p>
          <a:p>
            <a:r>
              <a:rPr lang="it-IT" sz="7400" b="1" i="1" dirty="0"/>
              <a:t>co la </a:t>
            </a:r>
            <a:r>
              <a:rPr lang="it-IT" sz="7400" b="1" i="1" dirty="0" err="1"/>
              <a:t>sauza</a:t>
            </a:r>
            <a:r>
              <a:rPr lang="it-IT" sz="7400" b="1" i="1" dirty="0"/>
              <a:t> acre, e </a:t>
            </a:r>
            <a:r>
              <a:rPr lang="it-IT" sz="7400" b="1" i="1" dirty="0" err="1"/>
              <a:t>doce</a:t>
            </a:r>
            <a:r>
              <a:rPr lang="it-IT" sz="7400" b="1" i="1" dirty="0"/>
              <a:t>, </a:t>
            </a:r>
            <a:r>
              <a:rPr lang="it-IT" sz="7400" b="1" i="1" dirty="0" smtClean="0"/>
              <a:t>tutto </a:t>
            </a:r>
            <a:r>
              <a:rPr lang="it-IT" sz="7400" b="1" i="1" dirty="0" err="1"/>
              <a:t>friddo</a:t>
            </a:r>
            <a:r>
              <a:rPr lang="it-IT" sz="7400" b="1" i="1" dirty="0"/>
              <a:t> [/fredda] </a:t>
            </a:r>
            <a:endParaRPr lang="it-IT" sz="7400" b="1" dirty="0"/>
          </a:p>
          <a:p>
            <a:pPr marL="0" indent="0"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983414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2" t="5407" r="7646" b="6137"/>
          <a:stretch/>
        </p:blipFill>
        <p:spPr>
          <a:xfrm>
            <a:off x="6308230" y="81741"/>
            <a:ext cx="4614875" cy="631331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xmlns="" id="{83039A6D-C840-7F47-A368-D9A7CDF845C5}"/>
              </a:ext>
            </a:extLst>
          </p:cNvPr>
          <p:cNvSpPr/>
          <p:nvPr/>
        </p:nvSpPr>
        <p:spPr>
          <a:xfrm>
            <a:off x="0" y="6296026"/>
            <a:ext cx="12192000" cy="562864"/>
          </a:xfrm>
          <a:custGeom>
            <a:avLst/>
            <a:gdLst/>
            <a:ahLst/>
            <a:cxnLst/>
            <a:rect l="l" t="t" r="r" b="b"/>
            <a:pathLst>
              <a:path w="9144000" h="1146175">
                <a:moveTo>
                  <a:pt x="0" y="1146048"/>
                </a:moveTo>
                <a:lnTo>
                  <a:pt x="9144000" y="1146048"/>
                </a:lnTo>
                <a:lnTo>
                  <a:pt x="9144000" y="0"/>
                </a:lnTo>
                <a:lnTo>
                  <a:pt x="0" y="0"/>
                </a:lnTo>
                <a:lnTo>
                  <a:pt x="0" y="1146048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lIns="0" tIns="0" rIns="0" bIns="0" rtlCol="0"/>
          <a:lstStyle/>
          <a:p>
            <a:pPr algn="r"/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 rot="16200000">
            <a:off x="-2523188" y="3105835"/>
            <a:ext cx="6209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i="1" dirty="0">
                <a:solidFill>
                  <a:schemeClr val="bg1"/>
                </a:solidFill>
                <a:latin typeface="Adobe Garamond Pro Bold" panose="02020702060506020403" pitchFamily="18" charset="0"/>
                <a:ea typeface="Calibri" panose="020F0502020204030204" pitchFamily="34" charset="0"/>
              </a:rPr>
              <a:t>L’edizione di riferimento</a:t>
            </a:r>
            <a:endParaRPr lang="it-IT" sz="36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598" y="90669"/>
            <a:ext cx="4485953" cy="630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6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89A31D13-E184-46DF-8AD8-5550A60B5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81" y="1048009"/>
            <a:ext cx="3636323" cy="4727447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endParaRPr lang="it-IT" b="1" cap="small" dirty="0">
              <a:solidFill>
                <a:srgbClr val="0070C0"/>
              </a:solidFill>
              <a:cs typeface="Aharoni" panose="02010803020104030203" pitchFamily="2" charset="-79"/>
            </a:endParaRPr>
          </a:p>
          <a:p>
            <a:pPr marL="0" indent="0" algn="ctr">
              <a:buNone/>
            </a:pPr>
            <a:endParaRPr lang="it-IT" dirty="0">
              <a:solidFill>
                <a:srgbClr val="0070C0"/>
              </a:solidFill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it-IT" b="1" dirty="0">
                <a:solidFill>
                  <a:srgbClr val="0070C0"/>
                </a:solidFill>
                <a:cs typeface="Aharoni" panose="02010803020104030203" pitchFamily="2" charset="-79"/>
              </a:rPr>
              <a:t> </a:t>
            </a:r>
            <a:endParaRPr lang="en-US" sz="1200" dirty="0">
              <a:latin typeface="Arial Rounded MT Bold" panose="020F0704030504030204" pitchFamily="34" charset="77"/>
              <a:cs typeface="Aharoni" panose="02010803020104030203" pitchFamily="2" charset="-79"/>
            </a:endParaRPr>
          </a:p>
        </p:txBody>
      </p:sp>
      <p:sp>
        <p:nvSpPr>
          <p:cNvPr id="14" name="Ovale 13"/>
          <p:cNvSpPr/>
          <p:nvPr/>
        </p:nvSpPr>
        <p:spPr>
          <a:xfrm>
            <a:off x="-202812" y="916687"/>
            <a:ext cx="6818243" cy="6858000"/>
          </a:xfrm>
          <a:prstGeom prst="ellipse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5519984" y="195363"/>
            <a:ext cx="59696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70C0"/>
                </a:solidFill>
                <a:latin typeface="Elephant" panose="02020904090505020303" pitchFamily="18" charset="0"/>
              </a:rPr>
              <a:t>«La </a:t>
            </a:r>
            <a:r>
              <a:rPr lang="it-IT" sz="2800" b="1" dirty="0" smtClean="0">
                <a:solidFill>
                  <a:srgbClr val="0070C0"/>
                </a:solidFill>
                <a:latin typeface="Elephant" panose="02020904090505020303" pitchFamily="18" charset="0"/>
              </a:rPr>
              <a:t>Scienza </a:t>
            </a:r>
            <a:r>
              <a:rPr lang="it-IT" sz="2800" b="1" dirty="0">
                <a:solidFill>
                  <a:srgbClr val="0070C0"/>
                </a:solidFill>
                <a:latin typeface="Elephant" panose="02020904090505020303" pitchFamily="18" charset="0"/>
              </a:rPr>
              <a:t>in cucina e </a:t>
            </a:r>
            <a:r>
              <a:rPr lang="it-IT" sz="2800" b="1" dirty="0" smtClean="0">
                <a:solidFill>
                  <a:srgbClr val="0070C0"/>
                </a:solidFill>
                <a:latin typeface="Elephant" panose="02020904090505020303" pitchFamily="18" charset="0"/>
              </a:rPr>
              <a:t>l’Arte </a:t>
            </a:r>
            <a:r>
              <a:rPr lang="it-IT" sz="2800" b="1" dirty="0">
                <a:solidFill>
                  <a:srgbClr val="0070C0"/>
                </a:solidFill>
                <a:latin typeface="Elephant" panose="02020904090505020303" pitchFamily="18" charset="0"/>
              </a:rPr>
              <a:t>di mangiar bene»</a:t>
            </a:r>
          </a:p>
          <a:p>
            <a:pPr algn="ctr"/>
            <a:endParaRPr lang="it-IT" sz="2800" dirty="0">
              <a:solidFill>
                <a:srgbClr val="860000"/>
              </a:solidFill>
              <a:latin typeface="Elephant" panose="02020904090505020303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432"/>
            <a:ext cx="5704601" cy="57046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4966357" y="1172169"/>
            <a:ext cx="7225643" cy="5632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«L’unico suo divertimento era lo scrivere.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Il libro lo cominciò quasi per </a:t>
            </a: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ischerzo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Poi vide che gli veniva bene e vi si appassionò.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poco a poco venne ad avere una corrispondenza con persone d’ogni ceto e d’ogni parte d’Italia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Scriveva sempre. Si alzava la mattina alle otto e si metteva a tavolino fino all’ora del pranzo. Poi riprendeva a scrivere per qualche ora.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Ed era un continuo alternarsi fra lo studio e la cucina, la penna e le pentole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 provavano le ricette, tutte, una ad una. Accanto a lui instancabile era sempre il suo cuoco che gli voleva tanto bene. Io pure non lo lasciavo mai.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Altri compagni fedeli gli erano i due gatti ai quali dedicò la prima edizione del suo libro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[…]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 cucina era per lui un campo d’azione. Un luogo di studio. 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[</a:t>
            </a:r>
            <a:r>
              <a:rPr kumimoji="0" lang="mr-I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] 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pare ancora di vederlo […]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».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63603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D009D6D5-DAC2-4A8B-A17A-E206B9012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166986B7-D3F3-C553-89CD-0F3173917D7C}"/>
              </a:ext>
            </a:extLst>
          </p:cNvPr>
          <p:cNvSpPr/>
          <p:nvPr/>
        </p:nvSpPr>
        <p:spPr>
          <a:xfrm>
            <a:off x="241147" y="176825"/>
            <a:ext cx="6719969" cy="6510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800" b="1" dirty="0" err="1"/>
              <a:t>contributo</a:t>
            </a:r>
            <a:r>
              <a:rPr lang="en-US" sz="2800" b="1" dirty="0"/>
              <a:t> </a:t>
            </a:r>
            <a:r>
              <a:rPr lang="en-US" sz="2800" b="1" dirty="0" err="1"/>
              <a:t>dei</a:t>
            </a:r>
            <a:r>
              <a:rPr lang="en-US" sz="2800" b="1" dirty="0"/>
              <a:t> </a:t>
            </a:r>
            <a:r>
              <a:rPr lang="en-US" sz="2800" b="1" dirty="0" err="1"/>
              <a:t>lettori</a:t>
            </a:r>
            <a:r>
              <a:rPr lang="en-US" sz="2800" b="1" dirty="0"/>
              <a:t> </a:t>
            </a:r>
            <a:r>
              <a:rPr lang="en-US" sz="2800" b="1" dirty="0" err="1"/>
              <a:t>attraverso</a:t>
            </a:r>
            <a:r>
              <a:rPr lang="en-US" sz="2800" b="1" dirty="0"/>
              <a:t> la conversazione </a:t>
            </a:r>
            <a:r>
              <a:rPr lang="en-US" sz="2800" b="1" dirty="0" err="1"/>
              <a:t>epistolare</a:t>
            </a:r>
            <a:endParaRPr lang="en-US" sz="2800" b="1" dirty="0"/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800" b="1" dirty="0" err="1"/>
              <a:t>scambio</a:t>
            </a:r>
            <a:r>
              <a:rPr lang="en-US" sz="2800" b="1" dirty="0"/>
              <a:t> </a:t>
            </a:r>
            <a:r>
              <a:rPr lang="en-US" sz="2800" b="1" dirty="0" err="1"/>
              <a:t>interattivo</a:t>
            </a:r>
            <a:r>
              <a:rPr lang="en-US" sz="2800" b="1" dirty="0"/>
              <a:t> di </a:t>
            </a:r>
            <a:r>
              <a:rPr lang="en-US" sz="2800" b="1" dirty="0" err="1"/>
              <a:t>consigli</a:t>
            </a:r>
            <a:r>
              <a:rPr lang="en-US" sz="2800" b="1" dirty="0"/>
              <a:t>, </a:t>
            </a:r>
            <a:r>
              <a:rPr lang="en-US" sz="2800" b="1" dirty="0" err="1"/>
              <a:t>suggerimenti</a:t>
            </a:r>
            <a:r>
              <a:rPr lang="en-US" sz="2800" b="1" dirty="0"/>
              <a:t>, </a:t>
            </a:r>
            <a:r>
              <a:rPr lang="en-US" sz="2800" b="1" dirty="0" err="1"/>
              <a:t>critiche</a:t>
            </a:r>
            <a:r>
              <a:rPr lang="en-US" sz="2800" b="1" dirty="0"/>
              <a:t> </a:t>
            </a:r>
            <a:r>
              <a:rPr lang="en-US" sz="2800" b="1" dirty="0" err="1"/>
              <a:t>costruttive</a:t>
            </a:r>
            <a:r>
              <a:rPr lang="en-US" sz="2800" b="1" dirty="0"/>
              <a:t> </a:t>
            </a:r>
            <a:r>
              <a:rPr lang="en-US" sz="2800" b="1" dirty="0" err="1"/>
              <a:t>ed</a:t>
            </a:r>
            <a:r>
              <a:rPr lang="en-US" sz="2800" b="1" dirty="0"/>
              <a:t> </a:t>
            </a:r>
            <a:r>
              <a:rPr lang="en-US" sz="2800" b="1" dirty="0" err="1" smtClean="0"/>
              <a:t>elogi</a:t>
            </a:r>
            <a:endParaRPr lang="en-US" sz="2800" b="1" dirty="0" smtClean="0"/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800" b="1" dirty="0" err="1" smtClean="0"/>
              <a:t>un’opera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dinamica</a:t>
            </a:r>
            <a:r>
              <a:rPr lang="en-US" sz="2800" b="1" dirty="0" smtClean="0"/>
              <a:t> e </a:t>
            </a:r>
            <a:r>
              <a:rPr lang="en-US" sz="2800" b="1" dirty="0" err="1" smtClean="0"/>
              <a:t>aperta</a:t>
            </a:r>
            <a:endParaRPr lang="en-US" sz="2800" b="1" dirty="0" smtClean="0"/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800" b="1" dirty="0" err="1"/>
              <a:t>u</a:t>
            </a:r>
            <a:r>
              <a:rPr lang="en-US" sz="2800" b="1" dirty="0" err="1" smtClean="0"/>
              <a:t>na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raccolta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comunitaria</a:t>
            </a:r>
            <a:r>
              <a:rPr lang="en-US" sz="2800" b="1" dirty="0" smtClean="0"/>
              <a:t> e </a:t>
            </a:r>
            <a:r>
              <a:rPr lang="en-US" sz="2800" b="1" dirty="0" err="1" smtClean="0"/>
              <a:t>condivisa</a:t>
            </a:r>
            <a:r>
              <a:rPr lang="en-US" sz="2800" b="1" dirty="0" smtClean="0"/>
              <a:t>  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2800" b="1" dirty="0"/>
          </a:p>
          <a:p>
            <a:pPr marL="57150" algn="ctr">
              <a:lnSpc>
                <a:spcPct val="90000"/>
              </a:lnSpc>
              <a:spcAft>
                <a:spcPts val="600"/>
              </a:spcAft>
            </a:pPr>
            <a:r>
              <a:rPr lang="en-US" sz="3200" b="1" i="1" dirty="0" smtClean="0">
                <a:solidFill>
                  <a:srgbClr val="860000"/>
                </a:solidFill>
              </a:rPr>
              <a:t>Il primo blog</a:t>
            </a:r>
            <a:r>
              <a:rPr lang="en-US" sz="3200" b="1" i="1" dirty="0">
                <a:solidFill>
                  <a:srgbClr val="860000"/>
                </a:solidFill>
              </a:rPr>
              <a:t> </a:t>
            </a:r>
            <a:r>
              <a:rPr lang="en-US" sz="3200" b="1" i="1" dirty="0" smtClean="0">
                <a:solidFill>
                  <a:srgbClr val="860000"/>
                </a:solidFill>
              </a:rPr>
              <a:t>di </a:t>
            </a:r>
            <a:r>
              <a:rPr lang="en-US" sz="3200" b="1" i="1" dirty="0" err="1" smtClean="0">
                <a:solidFill>
                  <a:srgbClr val="860000"/>
                </a:solidFill>
              </a:rPr>
              <a:t>cucina</a:t>
            </a:r>
            <a:endParaRPr lang="en-US" sz="3200" b="1" i="1" dirty="0" smtClean="0">
              <a:solidFill>
                <a:srgbClr val="860000"/>
              </a:solidFill>
            </a:endParaRPr>
          </a:p>
          <a:p>
            <a:pPr marL="57150" algn="ctr">
              <a:lnSpc>
                <a:spcPct val="90000"/>
              </a:lnSpc>
              <a:spcAft>
                <a:spcPts val="600"/>
              </a:spcAft>
            </a:pPr>
            <a:r>
              <a:rPr lang="en-US" sz="3200" b="1" i="1" dirty="0" err="1">
                <a:solidFill>
                  <a:srgbClr val="860000"/>
                </a:solidFill>
              </a:rPr>
              <a:t>d</a:t>
            </a:r>
            <a:r>
              <a:rPr lang="en-US" sz="3200" b="1" i="1" dirty="0" err="1" smtClean="0">
                <a:solidFill>
                  <a:srgbClr val="860000"/>
                </a:solidFill>
              </a:rPr>
              <a:t>ocumentato</a:t>
            </a:r>
            <a:r>
              <a:rPr lang="en-US" sz="3200" b="1" i="1" dirty="0" smtClean="0">
                <a:solidFill>
                  <a:srgbClr val="860000"/>
                </a:solidFill>
              </a:rPr>
              <a:t> in quasi 2.000 </a:t>
            </a:r>
            <a:r>
              <a:rPr lang="en-US" sz="3200" b="1" i="1" dirty="0" err="1" smtClean="0">
                <a:solidFill>
                  <a:srgbClr val="860000"/>
                </a:solidFill>
              </a:rPr>
              <a:t>lettere</a:t>
            </a:r>
            <a:r>
              <a:rPr lang="en-US" sz="3200" b="1" i="1" dirty="0" smtClean="0">
                <a:solidFill>
                  <a:srgbClr val="860000"/>
                </a:solidFill>
              </a:rPr>
              <a:t> e </a:t>
            </a:r>
            <a:r>
              <a:rPr lang="en-US" sz="3200" b="1" i="1" dirty="0" err="1" smtClean="0">
                <a:solidFill>
                  <a:srgbClr val="860000"/>
                </a:solidFill>
              </a:rPr>
              <a:t>cartoline</a:t>
            </a:r>
            <a:r>
              <a:rPr lang="en-US" sz="3200" b="1" i="1" dirty="0" smtClean="0">
                <a:solidFill>
                  <a:srgbClr val="860000"/>
                </a:solidFill>
              </a:rPr>
              <a:t> a </a:t>
            </a:r>
            <a:r>
              <a:rPr lang="en-US" sz="3200" b="1" i="1" dirty="0" err="1" smtClean="0">
                <a:solidFill>
                  <a:srgbClr val="860000"/>
                </a:solidFill>
              </a:rPr>
              <a:t>Artusi</a:t>
            </a:r>
            <a:endParaRPr lang="en-US" sz="3200" b="1" i="1" dirty="0" smtClean="0">
              <a:solidFill>
                <a:srgbClr val="860000"/>
              </a:solidFill>
            </a:endParaRPr>
          </a:p>
          <a:p>
            <a:pPr marL="57150" algn="ctr">
              <a:lnSpc>
                <a:spcPct val="90000"/>
              </a:lnSpc>
              <a:spcAft>
                <a:spcPts val="600"/>
              </a:spcAft>
            </a:pPr>
            <a:r>
              <a:rPr lang="en-US" sz="3200" b="1" i="1" dirty="0">
                <a:solidFill>
                  <a:srgbClr val="860000"/>
                </a:solidFill>
              </a:rPr>
              <a:t>un best-seller e long-seller</a:t>
            </a:r>
          </a:p>
          <a:p>
            <a:pPr marL="57150" algn="ctr">
              <a:lnSpc>
                <a:spcPct val="90000"/>
              </a:lnSpc>
              <a:spcAft>
                <a:spcPts val="600"/>
              </a:spcAft>
            </a:pPr>
            <a:endParaRPr lang="en-US" sz="3200" b="1" i="1" dirty="0">
              <a:solidFill>
                <a:srgbClr val="860000"/>
              </a:solidFill>
            </a:endParaRPr>
          </a:p>
          <a:p>
            <a:pPr marL="57150" algn="ctr"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rgbClr val="860000"/>
                </a:solidFill>
                <a:hlinkClick r:id="rId2"/>
              </a:rPr>
              <a:t>https://www.casartusi.it/it/carteggio</a:t>
            </a:r>
            <a:r>
              <a:rPr lang="en-US" sz="3200" dirty="0" smtClean="0">
                <a:solidFill>
                  <a:srgbClr val="860000"/>
                </a:solidFill>
                <a:hlinkClick r:id="rId2"/>
              </a:rPr>
              <a:t>/</a:t>
            </a:r>
            <a:endParaRPr lang="en-US" sz="3200" dirty="0" smtClean="0">
              <a:solidFill>
                <a:srgbClr val="860000"/>
              </a:solidFill>
            </a:endParaRPr>
          </a:p>
          <a:p>
            <a:pPr marL="57150" algn="ctr">
              <a:lnSpc>
                <a:spcPct val="90000"/>
              </a:lnSpc>
              <a:spcAft>
                <a:spcPts val="600"/>
              </a:spcAft>
            </a:pPr>
            <a:endParaRPr lang="en-US" sz="3200" dirty="0">
              <a:solidFill>
                <a:srgbClr val="860000"/>
              </a:solidFill>
            </a:endParaRPr>
          </a:p>
          <a:p>
            <a:pPr marL="571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083168BB-6251-72C2-EB12-EF3577D050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7" b="5534"/>
          <a:stretch/>
        </p:blipFill>
        <p:spPr>
          <a:xfrm>
            <a:off x="6534670" y="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4" name="CasellaDiTesto 3"/>
          <p:cNvSpPr txBox="1"/>
          <p:nvPr/>
        </p:nvSpPr>
        <p:spPr>
          <a:xfrm>
            <a:off x="-868130" y="900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90854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46544" y="1043709"/>
            <a:ext cx="1103745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b="1" i="1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adagino </a:t>
            </a:r>
            <a:r>
              <a:rPr lang="it-IT" sz="2400" b="1" i="1" dirty="0" err="1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adagino</a:t>
            </a:r>
            <a:r>
              <a:rPr lang="it-IT" sz="2400" b="1" i="1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riferito al bollire della pentola, </a:t>
            </a:r>
            <a:r>
              <a:rPr lang="it-IT" sz="2400" b="1" i="1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avviare</a:t>
            </a:r>
            <a:r>
              <a:rPr lang="it-IT" sz="2400" i="1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‘cominciare’; </a:t>
            </a:r>
            <a:r>
              <a:rPr lang="it-IT" sz="2400" b="1" i="1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allupato</a:t>
            </a:r>
            <a:r>
              <a:rPr lang="it-IT" sz="2400" i="1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uso figurato ‘molto affamato’; </a:t>
            </a:r>
            <a:r>
              <a:rPr lang="it-IT" sz="2400" b="1" i="1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babbo</a:t>
            </a:r>
            <a:r>
              <a:rPr lang="it-IT" sz="2400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it-IT" sz="2400" b="1" i="1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baccellone</a:t>
            </a:r>
            <a:r>
              <a:rPr lang="it-IT" sz="2400" i="1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‘sciocco’, ‘babbeo’, </a:t>
            </a:r>
            <a:r>
              <a:rPr lang="it-IT" sz="2400" b="1" i="1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berlingaccio</a:t>
            </a:r>
            <a:r>
              <a:rPr lang="it-IT" sz="2400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‘giovedì di carnevale’; </a:t>
            </a:r>
            <a:r>
              <a:rPr lang="it-IT" sz="2400" b="1" i="1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briccica</a:t>
            </a:r>
            <a:r>
              <a:rPr lang="it-IT" sz="2400" b="1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‘sciocchezza’, ‘cosa da nulla’, </a:t>
            </a:r>
            <a:r>
              <a:rPr lang="it-IT" sz="2400" b="1" i="1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garbare</a:t>
            </a:r>
            <a:r>
              <a:rPr lang="it-IT" sz="2400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‘piacere’, </a:t>
            </a:r>
            <a:r>
              <a:rPr lang="it-IT" sz="2400" b="1" i="1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infreddature</a:t>
            </a:r>
            <a:r>
              <a:rPr lang="it-IT" sz="2400" i="1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‘raffreddori’; </a:t>
            </a:r>
            <a:r>
              <a:rPr lang="it-IT" sz="2400" b="1" i="1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mogi</a:t>
            </a:r>
            <a:r>
              <a:rPr lang="it-IT" sz="2400" i="1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‘non attivi’ (detto dei bambini), </a:t>
            </a:r>
            <a:r>
              <a:rPr lang="it-IT" sz="2400" b="1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tocco</a:t>
            </a:r>
            <a:r>
              <a:rPr lang="it-IT" sz="2400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2400" i="1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 tocco </a:t>
            </a:r>
            <a:r>
              <a:rPr lang="it-IT" sz="2400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‘all’una’; </a:t>
            </a:r>
            <a:r>
              <a:rPr lang="it-IT" sz="2400" b="1" i="1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uscio</a:t>
            </a:r>
            <a:r>
              <a:rPr lang="it-IT" sz="2400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2400" i="1" dirty="0">
              <a:solidFill>
                <a:srgbClr val="8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46545" y="452582"/>
            <a:ext cx="2867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Parole dell’uso </a:t>
            </a:r>
            <a:r>
              <a:rPr lang="it-IT" sz="2000" b="1" dirty="0" smtClean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corrente</a:t>
            </a:r>
            <a:r>
              <a:rPr lang="it-IT" sz="2000" dirty="0" smtClean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it-IT" sz="2000" dirty="0">
              <a:solidFill>
                <a:srgbClr val="8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748144" y="4054763"/>
            <a:ext cx="11176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b="1" i="1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àrista</a:t>
            </a:r>
            <a:r>
              <a:rPr lang="it-IT" sz="2400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it-IT" sz="2400" b="1" i="1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brigidini</a:t>
            </a:r>
            <a:r>
              <a:rPr lang="it-IT" sz="2400" i="1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‘piccole cialde impastate con uova, anici e </a:t>
            </a:r>
            <a:r>
              <a:rPr lang="it-IT" sz="2400" dirty="0" err="1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zucchero’</a:t>
            </a:r>
            <a:r>
              <a:rPr lang="it-IT" sz="2400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it-IT" sz="2400" b="1" i="1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buccellato </a:t>
            </a:r>
            <a:r>
              <a:rPr lang="it-IT" sz="2400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‘tipo di ciambella’; </a:t>
            </a:r>
            <a:r>
              <a:rPr lang="it-IT" sz="2400" b="1" i="1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cacciucco</a:t>
            </a:r>
            <a:r>
              <a:rPr lang="it-IT" sz="2400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it-IT" sz="2400" b="1" i="1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cacio</a:t>
            </a:r>
            <a:r>
              <a:rPr lang="it-IT" sz="2400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it-IT" sz="2400" b="1" i="1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carnesecca</a:t>
            </a:r>
            <a:r>
              <a:rPr lang="it-IT" sz="2400" i="1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‘pancetta di maiale salata’; </a:t>
            </a:r>
            <a:r>
              <a:rPr lang="it-IT" sz="2400" b="1" i="1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cenci</a:t>
            </a:r>
            <a:r>
              <a:rPr lang="it-IT" sz="2400" i="1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‘pasta fritta’; </a:t>
            </a:r>
            <a:r>
              <a:rPr lang="it-IT" sz="2400" i="1" dirty="0" err="1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donzelline</a:t>
            </a:r>
            <a:r>
              <a:rPr lang="it-IT" sz="2400" i="1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‘pasta fritta’; </a:t>
            </a:r>
            <a:r>
              <a:rPr lang="it-IT" sz="2400" b="1" i="1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gobbi</a:t>
            </a:r>
            <a:r>
              <a:rPr lang="it-IT" sz="2400" i="1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‘cardoni’; </a:t>
            </a:r>
            <a:r>
              <a:rPr lang="it-IT" sz="2400" b="1" i="1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intinto</a:t>
            </a:r>
            <a:r>
              <a:rPr lang="it-IT" sz="2400" i="1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‘sugo (prodotto dalla carne)’; </a:t>
            </a:r>
            <a:r>
              <a:rPr lang="it-IT" sz="2400" b="1" i="1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midolla</a:t>
            </a:r>
            <a:r>
              <a:rPr lang="it-IT" sz="2400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2400" i="1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midolla del pane</a:t>
            </a:r>
            <a:r>
              <a:rPr lang="it-IT" sz="2400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it-IT" sz="2400" b="1" i="1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popone </a:t>
            </a:r>
            <a:r>
              <a:rPr lang="it-IT" sz="2400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‘melone’; </a:t>
            </a:r>
            <a:r>
              <a:rPr lang="it-IT" sz="2400" b="1" i="1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ramerino</a:t>
            </a:r>
            <a:r>
              <a:rPr lang="it-IT" sz="2400" i="1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‘rosmarino’; </a:t>
            </a:r>
            <a:r>
              <a:rPr lang="it-IT" sz="2400" b="1" i="1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regamo</a:t>
            </a:r>
            <a:r>
              <a:rPr lang="it-IT" sz="2400" i="1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‘origano’.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748144" y="3484020"/>
            <a:ext cx="1939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Parole del </a:t>
            </a:r>
            <a:r>
              <a:rPr lang="it-IT" sz="2000" b="1" dirty="0" smtClean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cibo</a:t>
            </a:r>
            <a:r>
              <a:rPr lang="it-IT" sz="2000" dirty="0" smtClean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it-IT" sz="2000" dirty="0">
              <a:solidFill>
                <a:srgbClr val="8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209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xmlns="" id="{B23F16CC-001D-5648-960A-FC5A5AF480D7}"/>
              </a:ext>
            </a:extLst>
          </p:cNvPr>
          <p:cNvSpPr/>
          <p:nvPr/>
        </p:nvSpPr>
        <p:spPr>
          <a:xfrm rot="16200000">
            <a:off x="-3147568" y="3148458"/>
            <a:ext cx="6858000" cy="562864"/>
          </a:xfrm>
          <a:custGeom>
            <a:avLst/>
            <a:gdLst/>
            <a:ahLst/>
            <a:cxnLst/>
            <a:rect l="l" t="t" r="r" b="b"/>
            <a:pathLst>
              <a:path w="9144000" h="1146175">
                <a:moveTo>
                  <a:pt x="0" y="1146048"/>
                </a:moveTo>
                <a:lnTo>
                  <a:pt x="9144000" y="1146048"/>
                </a:lnTo>
                <a:lnTo>
                  <a:pt x="9144000" y="0"/>
                </a:lnTo>
                <a:lnTo>
                  <a:pt x="0" y="0"/>
                </a:lnTo>
                <a:lnTo>
                  <a:pt x="0" y="1146048"/>
                </a:lnTo>
                <a:close/>
              </a:path>
            </a:pathLst>
          </a:custGeom>
          <a:solidFill>
            <a:srgbClr val="860000"/>
          </a:solidFill>
          <a:ln>
            <a:solidFill>
              <a:srgbClr val="860000"/>
            </a:solidFill>
          </a:ln>
        </p:spPr>
        <p:txBody>
          <a:bodyPr wrap="square" lIns="0" tIns="0" rIns="0" bIns="0" rtlCol="0"/>
          <a:lstStyle/>
          <a:p>
            <a:pPr algn="r"/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1048200" y="1578486"/>
            <a:ext cx="10797962" cy="3477875"/>
          </a:xfrm>
          <a:prstGeom prst="rect">
            <a:avLst/>
          </a:prstGeom>
          <a:ln>
            <a:solidFill>
              <a:srgbClr val="860000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860000"/>
                </a:solidFill>
                <a:effectLst/>
                <a:uLnTx/>
                <a:uFillTx/>
                <a:latin typeface="Elephant" panose="02020904090505020303" pitchFamily="18" charset="0"/>
                <a:ea typeface="+mn-ea"/>
                <a:cs typeface="+mn-cs"/>
              </a:rPr>
              <a:t>«La confusione di questi [cacciucco, brodetto] e simili termini fra provincia e provincia, in Italia, è tale che poco manca a formare una seconda Babele. Dopo l’unità 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60000"/>
                </a:solidFill>
                <a:effectLst/>
                <a:uLnTx/>
                <a:uFillTx/>
                <a:latin typeface="Elephant" panose="02020904090505020303" pitchFamily="18" charset="0"/>
                <a:ea typeface="+mn-ea"/>
                <a:cs typeface="+mn-cs"/>
              </a:rPr>
              <a:t>della</a:t>
            </a:r>
            <a:r>
              <a:rPr kumimoji="0" lang="it-IT" sz="2800" b="0" i="0" u="none" strike="noStrike" kern="1200" cap="none" spc="0" normalizeH="0" noProof="0" dirty="0" smtClean="0">
                <a:ln>
                  <a:noFill/>
                </a:ln>
                <a:solidFill>
                  <a:srgbClr val="860000"/>
                </a:solidFill>
                <a:effectLst/>
                <a:uLnTx/>
                <a:uFillTx/>
                <a:latin typeface="Elephant" panose="02020904090505020303" pitchFamily="18" charset="0"/>
                <a:ea typeface="+mn-ea"/>
                <a:cs typeface="+mn-cs"/>
              </a:rPr>
              <a:t> 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60000"/>
                </a:solidFill>
                <a:effectLst/>
                <a:uLnTx/>
                <a:uFillTx/>
                <a:latin typeface="Elephant" panose="02020904090505020303" pitchFamily="18" charset="0"/>
                <a:ea typeface="+mn-ea"/>
                <a:cs typeface="+mn-cs"/>
              </a:rPr>
              <a:t>patria 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860000"/>
                </a:solidFill>
                <a:effectLst/>
                <a:uLnTx/>
                <a:uFillTx/>
                <a:latin typeface="Elephant" panose="02020904090505020303" pitchFamily="18" charset="0"/>
                <a:ea typeface="+mn-ea"/>
                <a:cs typeface="+mn-cs"/>
              </a:rPr>
              <a:t>mi sembrava logica conseguenza il pensare all’unità della lingua parlata, che pochi curano e molti osteggiano, forse per un falso amor proprio e forse anche per la lunga e inveterata consuetudine ai propri dialetti»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2800" dirty="0">
              <a:solidFill>
                <a:srgbClr val="860000"/>
              </a:solidFill>
              <a:latin typeface="Elephant" panose="02020904090505020303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860000"/>
                </a:solidFill>
                <a:effectLst/>
                <a:uLnTx/>
                <a:uFillTx/>
                <a:latin typeface="Elephant" panose="02020904090505020303" pitchFamily="18" charset="0"/>
                <a:ea typeface="+mn-ea"/>
                <a:cs typeface="+mn-cs"/>
              </a:rPr>
              <a:t>(Pellegrino Artusi, </a:t>
            </a: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srgbClr val="860000"/>
                </a:solidFill>
                <a:effectLst/>
                <a:uLnTx/>
                <a:uFillTx/>
                <a:latin typeface="Elephant" panose="02020904090505020303" pitchFamily="18" charset="0"/>
                <a:ea typeface="+mn-ea"/>
                <a:cs typeface="+mn-cs"/>
              </a:rPr>
              <a:t>La scienza in cucina, ricetta Cacciucco I, n. 455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860000"/>
                </a:solidFill>
                <a:effectLst/>
                <a:uLnTx/>
                <a:uFillTx/>
                <a:latin typeface="Elephant" panose="02020904090505020303" pitchFamily="18" charset="0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6429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9000"/>
    </mc:Choice>
    <mc:Fallback xmlns="">
      <p:transition advClick="0" advTm="9000"/>
    </mc:Fallback>
  </mc:AlternateContent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1810</Words>
  <Application>Microsoft Macintosh PowerPoint</Application>
  <PresentationFormat>Personalizzato</PresentationFormat>
  <Paragraphs>178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25</vt:i4>
      </vt:variant>
    </vt:vector>
  </HeadingPairs>
  <TitlesOfParts>
    <vt:vector size="27" baseType="lpstr">
      <vt:lpstr>1_Tema di Office</vt:lpstr>
      <vt:lpstr>2_Tema di Office</vt:lpstr>
      <vt:lpstr>Presentazione di PowerPoint</vt:lpstr>
      <vt:lpstr>Presentazione di PowerPoint</vt:lpstr>
      <vt:lpstr>Presentazione di PowerPoint</vt:lpstr>
      <vt:lpstr>Ippolito Cavalcanti, Cucina teorico-pratica, Napoli 1844 (6a ediz.)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Cappelletti all’uso di Romagna (7)</vt:lpstr>
      <vt:lpstr>Presentazione di PowerPoint</vt:lpstr>
      <vt:lpstr>Presentazione di PowerPoint</vt:lpstr>
      <vt:lpstr>Le avventure di Pinocchio, cap. XIII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monica alba</dc:creator>
  <cp:lastModifiedBy>x</cp:lastModifiedBy>
  <cp:revision>31</cp:revision>
  <dcterms:created xsi:type="dcterms:W3CDTF">2024-03-10T07:08:16Z</dcterms:created>
  <dcterms:modified xsi:type="dcterms:W3CDTF">2024-04-25T08:51:44Z</dcterms:modified>
</cp:coreProperties>
</file>